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719" r:id="rId1"/>
  </p:sldMasterIdLst>
  <p:notesMasterIdLst>
    <p:notesMasterId r:id="rId23"/>
  </p:notesMasterIdLst>
  <p:handoutMasterIdLst>
    <p:handoutMasterId r:id="rId24"/>
  </p:handoutMasterIdLst>
  <p:sldIdLst>
    <p:sldId id="277" r:id="rId2"/>
    <p:sldId id="256" r:id="rId3"/>
    <p:sldId id="270" r:id="rId4"/>
    <p:sldId id="258" r:id="rId5"/>
    <p:sldId id="259" r:id="rId6"/>
    <p:sldId id="271" r:id="rId7"/>
    <p:sldId id="260" r:id="rId8"/>
    <p:sldId id="261" r:id="rId9"/>
    <p:sldId id="262" r:id="rId10"/>
    <p:sldId id="263" r:id="rId11"/>
    <p:sldId id="264" r:id="rId12"/>
    <p:sldId id="265" r:id="rId13"/>
    <p:sldId id="266" r:id="rId14"/>
    <p:sldId id="267" r:id="rId15"/>
    <p:sldId id="274" r:id="rId16"/>
    <p:sldId id="275" r:id="rId17"/>
    <p:sldId id="272" r:id="rId18"/>
    <p:sldId id="269" r:id="rId19"/>
    <p:sldId id="268" r:id="rId20"/>
    <p:sldId id="276" r:id="rId21"/>
    <p:sldId id="278" r:id="rId22"/>
  </p:sldIdLst>
  <p:sldSz cx="12192000" cy="6858000"/>
  <p:notesSz cx="7559675" cy="106918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2873" autoAdjust="0"/>
  </p:normalViewPr>
  <p:slideViewPr>
    <p:cSldViewPr snapToGrid="0">
      <p:cViewPr varScale="1">
        <p:scale>
          <a:sx n="60" d="100"/>
          <a:sy n="60" d="100"/>
        </p:scale>
        <p:origin x="504" y="66"/>
      </p:cViewPr>
      <p:guideLst/>
    </p:cSldViewPr>
  </p:slideViewPr>
  <p:outlineViewPr>
    <p:cViewPr>
      <p:scale>
        <a:sx n="33" d="100"/>
        <a:sy n="33" d="100"/>
      </p:scale>
      <p:origin x="0" y="0"/>
    </p:cViewPr>
  </p:outlineViewPr>
  <p:notesTextViewPr>
    <p:cViewPr>
      <p:scale>
        <a:sx n="20" d="100"/>
        <a:sy n="20" d="100"/>
      </p:scale>
      <p:origin x="0" y="0"/>
    </p:cViewPr>
  </p:notesTextViewPr>
  <p:sorterViewPr>
    <p:cViewPr>
      <p:scale>
        <a:sx n="100" d="100"/>
        <a:sy n="100" d="100"/>
      </p:scale>
      <p:origin x="0" y="0"/>
    </p:cViewPr>
  </p:sorterViewPr>
  <p:notesViewPr>
    <p:cSldViewPr snapToGrid="0">
      <p:cViewPr>
        <p:scale>
          <a:sx n="112" d="100"/>
          <a:sy n="112" d="100"/>
        </p:scale>
        <p:origin x="1392" y="-3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F952E4-0BC8-4D6B-B28A-75CE4973C27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fr-FR"/>
        </a:p>
      </dgm:t>
    </dgm:pt>
    <dgm:pt modelId="{A22CFDB0-5A05-4CBE-93F5-F2F2316CC45E}">
      <dgm:prSet/>
      <dgm:spPr/>
      <dgm:t>
        <a:bodyPr/>
        <a:lstStyle/>
        <a:p>
          <a:r>
            <a:rPr lang="fr-FR" dirty="0"/>
            <a:t>Vidéo démonstration</a:t>
          </a:r>
        </a:p>
      </dgm:t>
    </dgm:pt>
    <dgm:pt modelId="{331F447F-E002-47C0-B132-9D02C13F2BCB}" type="parTrans" cxnId="{9769F786-62C2-4F03-85BF-22AC9DFA851D}">
      <dgm:prSet/>
      <dgm:spPr/>
      <dgm:t>
        <a:bodyPr/>
        <a:lstStyle/>
        <a:p>
          <a:endParaRPr lang="fr-FR"/>
        </a:p>
      </dgm:t>
    </dgm:pt>
    <dgm:pt modelId="{C5467650-1DDC-4007-87D7-2C7237495C0B}" type="sibTrans" cxnId="{9769F786-62C2-4F03-85BF-22AC9DFA851D}">
      <dgm:prSet/>
      <dgm:spPr/>
      <dgm:t>
        <a:bodyPr/>
        <a:lstStyle/>
        <a:p>
          <a:endParaRPr lang="fr-FR"/>
        </a:p>
      </dgm:t>
    </dgm:pt>
    <dgm:pt modelId="{BF14B9D8-2302-4547-A2D1-E901133F9F11}" type="pres">
      <dgm:prSet presAssocID="{22F952E4-0BC8-4D6B-B28A-75CE4973C278}" presName="Name0" presStyleCnt="0">
        <dgm:presLayoutVars>
          <dgm:chPref val="3"/>
          <dgm:dir/>
          <dgm:animLvl val="lvl"/>
          <dgm:resizeHandles/>
        </dgm:presLayoutVars>
      </dgm:prSet>
      <dgm:spPr/>
    </dgm:pt>
    <dgm:pt modelId="{D9CCDAEE-2367-4603-8007-6017AF3B27C4}" type="pres">
      <dgm:prSet presAssocID="{A22CFDB0-5A05-4CBE-93F5-F2F2316CC45E}" presName="horFlow" presStyleCnt="0"/>
      <dgm:spPr/>
    </dgm:pt>
    <dgm:pt modelId="{6B017F05-9E41-468E-930E-942DBA49E582}" type="pres">
      <dgm:prSet presAssocID="{A22CFDB0-5A05-4CBE-93F5-F2F2316CC45E}" presName="bigChev" presStyleLbl="node1" presStyleIdx="0" presStyleCnt="1" custScaleX="194843" custLinFactY="-40815" custLinFactNeighborX="60172" custLinFactNeighborY="-100000"/>
      <dgm:spPr/>
    </dgm:pt>
  </dgm:ptLst>
  <dgm:cxnLst>
    <dgm:cxn modelId="{1BBF2538-2ED4-432E-A716-192234B0D24D}" type="presOf" srcId="{A22CFDB0-5A05-4CBE-93F5-F2F2316CC45E}" destId="{6B017F05-9E41-468E-930E-942DBA49E582}" srcOrd="0" destOrd="0" presId="urn:microsoft.com/office/officeart/2005/8/layout/lProcess3"/>
    <dgm:cxn modelId="{9769F786-62C2-4F03-85BF-22AC9DFA851D}" srcId="{22F952E4-0BC8-4D6B-B28A-75CE4973C278}" destId="{A22CFDB0-5A05-4CBE-93F5-F2F2316CC45E}" srcOrd="0" destOrd="0" parTransId="{331F447F-E002-47C0-B132-9D02C13F2BCB}" sibTransId="{C5467650-1DDC-4007-87D7-2C7237495C0B}"/>
    <dgm:cxn modelId="{A1E11C92-0C71-4543-A575-98039E71E70C}" type="presOf" srcId="{22F952E4-0BC8-4D6B-B28A-75CE4973C278}" destId="{BF14B9D8-2302-4547-A2D1-E901133F9F11}" srcOrd="0" destOrd="0" presId="urn:microsoft.com/office/officeart/2005/8/layout/lProcess3"/>
    <dgm:cxn modelId="{C21E2533-B2EF-42AD-A8B5-8AC0AC9EC48A}" type="presParOf" srcId="{BF14B9D8-2302-4547-A2D1-E901133F9F11}" destId="{D9CCDAEE-2367-4603-8007-6017AF3B27C4}" srcOrd="0" destOrd="0" presId="urn:microsoft.com/office/officeart/2005/8/layout/lProcess3"/>
    <dgm:cxn modelId="{04143004-09BC-415C-A513-A54E45D14529}" type="presParOf" srcId="{D9CCDAEE-2367-4603-8007-6017AF3B27C4}" destId="{6B017F05-9E41-468E-930E-942DBA49E582}" srcOrd="0" destOrd="0" presId="urn:microsoft.com/office/officeart/2005/8/layout/l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17F05-9E41-468E-930E-942DBA49E582}">
      <dsp:nvSpPr>
        <dsp:cNvPr id="0" name=""/>
        <dsp:cNvSpPr/>
      </dsp:nvSpPr>
      <dsp:spPr>
        <a:xfrm>
          <a:off x="632327" y="0"/>
          <a:ext cx="2656303" cy="545321"/>
        </a:xfrm>
        <a:prstGeom prst="chevr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fr-FR" sz="1900" kern="1200" dirty="0"/>
            <a:t>Vidéo démonstration</a:t>
          </a:r>
        </a:p>
      </dsp:txBody>
      <dsp:txXfrm>
        <a:off x="904988" y="0"/>
        <a:ext cx="2110982" cy="54532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4F99BCE-EDC9-4DD2-AAE4-E43F301BA880}"/>
              </a:ext>
            </a:extLst>
          </p:cNvPr>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F9DFEF07-6416-452C-A994-C9CBD676DB4E}"/>
              </a:ext>
            </a:extLst>
          </p:cNvPr>
          <p:cNvSpPr>
            <a:spLocks noGrp="1"/>
          </p:cNvSpPr>
          <p:nvPr>
            <p:ph type="dt" sz="quarter" idx="1"/>
          </p:nvPr>
        </p:nvSpPr>
        <p:spPr>
          <a:xfrm>
            <a:off x="4281488" y="0"/>
            <a:ext cx="3276600" cy="536575"/>
          </a:xfrm>
          <a:prstGeom prst="rect">
            <a:avLst/>
          </a:prstGeom>
        </p:spPr>
        <p:txBody>
          <a:bodyPr vert="horz" lIns="91440" tIns="45720" rIns="91440" bIns="45720" rtlCol="0"/>
          <a:lstStyle>
            <a:lvl1pPr algn="r">
              <a:defRPr sz="1200"/>
            </a:lvl1pPr>
          </a:lstStyle>
          <a:p>
            <a:fld id="{DDD6D090-43EC-4F59-AE0C-3ED59FB2800E}" type="datetimeFigureOut">
              <a:rPr lang="fr-FR" smtClean="0"/>
              <a:t>13/05/2018</a:t>
            </a:fld>
            <a:endParaRPr lang="fr-FR"/>
          </a:p>
        </p:txBody>
      </p:sp>
      <p:sp>
        <p:nvSpPr>
          <p:cNvPr id="4" name="Espace réservé du pied de page 3">
            <a:extLst>
              <a:ext uri="{FF2B5EF4-FFF2-40B4-BE49-F238E27FC236}">
                <a16:creationId xmlns:a16="http://schemas.microsoft.com/office/drawing/2014/main" id="{B49B8786-30D9-44E0-A86D-D85C215A7D23}"/>
              </a:ext>
            </a:extLst>
          </p:cNvPr>
          <p:cNvSpPr>
            <a:spLocks noGrp="1"/>
          </p:cNvSpPr>
          <p:nvPr>
            <p:ph type="ftr" sz="quarter" idx="2"/>
          </p:nvPr>
        </p:nvSpPr>
        <p:spPr>
          <a:xfrm>
            <a:off x="0" y="10155238"/>
            <a:ext cx="3276600" cy="53657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CC45645-DB2B-4EB5-87B0-28B255E4B42D}"/>
              </a:ext>
            </a:extLst>
          </p:cNvPr>
          <p:cNvSpPr>
            <a:spLocks noGrp="1"/>
          </p:cNvSpPr>
          <p:nvPr>
            <p:ph type="sldNum" sz="quarter" idx="3"/>
          </p:nvPr>
        </p:nvSpPr>
        <p:spPr>
          <a:xfrm>
            <a:off x="4281488" y="10155238"/>
            <a:ext cx="3276600" cy="536575"/>
          </a:xfrm>
          <a:prstGeom prst="rect">
            <a:avLst/>
          </a:prstGeom>
        </p:spPr>
        <p:txBody>
          <a:bodyPr vert="horz" lIns="91440" tIns="45720" rIns="91440" bIns="45720" rtlCol="0" anchor="b"/>
          <a:lstStyle>
            <a:lvl1pPr algn="r">
              <a:defRPr sz="1200"/>
            </a:lvl1pPr>
          </a:lstStyle>
          <a:p>
            <a:fld id="{773774CE-FAF3-4503-8763-5E8CFCF47EE6}" type="slidenum">
              <a:rPr lang="fr-FR" smtClean="0"/>
              <a:t>‹N°›</a:t>
            </a:fld>
            <a:endParaRPr lang="fr-FR"/>
          </a:p>
        </p:txBody>
      </p:sp>
    </p:spTree>
    <p:extLst>
      <p:ext uri="{BB962C8B-B14F-4D97-AF65-F5344CB8AC3E}">
        <p14:creationId xmlns:p14="http://schemas.microsoft.com/office/powerpoint/2010/main" val="2466596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686EFDAC-B04E-4A0C-B300-CB809DFCB419}" type="datetimeFigureOut">
              <a:rPr lang="fr-FR"/>
              <a:t>13/05/2018</a:t>
            </a:fld>
            <a:endParaRPr lang="fr-FR"/>
          </a:p>
        </p:txBody>
      </p:sp>
      <p:sp>
        <p:nvSpPr>
          <p:cNvPr id="4" name="Espace réservé de l'image des diapositives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3D6CEBA9-3113-4DA2-82FA-96D7C291CEF2}" type="slidenum">
              <a:rPr lang="fr-FR"/>
              <a:t>‹N°›</a:t>
            </a:fld>
            <a:endParaRPr lang="fr-FR"/>
          </a:p>
        </p:txBody>
      </p:sp>
    </p:spTree>
    <p:extLst>
      <p:ext uri="{BB962C8B-B14F-4D97-AF65-F5344CB8AC3E}">
        <p14:creationId xmlns:p14="http://schemas.microsoft.com/office/powerpoint/2010/main" val="2745123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1</a:t>
            </a:fld>
            <a:endParaRPr lang="fr-FR"/>
          </a:p>
        </p:txBody>
      </p:sp>
    </p:spTree>
    <p:extLst>
      <p:ext uri="{BB962C8B-B14F-4D97-AF65-F5344CB8AC3E}">
        <p14:creationId xmlns:p14="http://schemas.microsoft.com/office/powerpoint/2010/main" val="2061914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exécuter l’ensemble de ces tâches, le module Mode est divisé en deux parties :</a:t>
            </a:r>
          </a:p>
          <a:p>
            <a:r>
              <a:rPr lang="fr-FR" dirty="0"/>
              <a:t>Une partie opérative composée de : Tempo Pause et </a:t>
            </a:r>
            <a:r>
              <a:rPr lang="fr-FR" dirty="0" err="1"/>
              <a:t>Timer</a:t>
            </a:r>
            <a:r>
              <a:rPr lang="fr-FR" dirty="0"/>
              <a:t> Lost </a:t>
            </a:r>
          </a:p>
          <a:p>
            <a:r>
              <a:rPr lang="fr-FR" dirty="0"/>
              <a:t>Une partie commande composée par la MAE.</a:t>
            </a:r>
          </a:p>
          <a:p>
            <a:r>
              <a:rPr lang="fr-FR" dirty="0"/>
              <a:t> </a:t>
            </a:r>
          </a:p>
          <a:p>
            <a:r>
              <a:rPr lang="fr-FR" dirty="0"/>
              <a:t>Tempo Pause est un compteur 10 bits :</a:t>
            </a:r>
          </a:p>
          <a:p>
            <a:r>
              <a:rPr lang="fr-FR" dirty="0"/>
              <a:t>Son entrée est issue d’un multiplexeur qui a deux signaux de commande </a:t>
            </a:r>
            <a:r>
              <a:rPr lang="fr-FR" dirty="0" err="1"/>
              <a:t>RAZ_Tempo_Pause</a:t>
            </a:r>
            <a:r>
              <a:rPr lang="fr-FR" dirty="0"/>
              <a:t> et </a:t>
            </a:r>
            <a:r>
              <a:rPr lang="fr-FR" dirty="0" err="1"/>
              <a:t>Update_Tempo_Pause</a:t>
            </a:r>
            <a:r>
              <a:rPr lang="fr-FR" dirty="0"/>
              <a:t>. En fonction de leurs valeurs on peut soit avoir :</a:t>
            </a:r>
          </a:p>
          <a:p>
            <a:r>
              <a:rPr lang="fr-FR" dirty="0"/>
              <a:t>	Un maintien de la valeur de la sortie</a:t>
            </a:r>
          </a:p>
          <a:p>
            <a:r>
              <a:rPr lang="fr-FR" dirty="0"/>
              <a:t>	Une incrémentation</a:t>
            </a:r>
          </a:p>
          <a:p>
            <a:r>
              <a:rPr lang="fr-FR" dirty="0"/>
              <a:t>	Une remise à zéro.  </a:t>
            </a:r>
          </a:p>
          <a:p>
            <a:r>
              <a:rPr lang="fr-FR" dirty="0"/>
              <a:t>La sortie du compteur est comparée de façon combinatoire à la valeur 1023 et lorsqu’elle l’atteint </a:t>
            </a:r>
            <a:r>
              <a:rPr lang="fr-FR" dirty="0" err="1"/>
              <a:t>Fin_tempo_pause</a:t>
            </a:r>
            <a:r>
              <a:rPr lang="fr-FR" dirty="0"/>
              <a:t> est mis à 1.</a:t>
            </a:r>
          </a:p>
          <a:p>
            <a:r>
              <a:rPr lang="fr-FR" dirty="0"/>
              <a:t> </a:t>
            </a:r>
          </a:p>
          <a:p>
            <a:r>
              <a:rPr lang="fr-FR" dirty="0" err="1"/>
              <a:t>Timer</a:t>
            </a:r>
            <a:r>
              <a:rPr lang="fr-FR" dirty="0"/>
              <a:t> Lost quant à lui un compteur 6 bits :</a:t>
            </a:r>
          </a:p>
          <a:p>
            <a:r>
              <a:rPr lang="fr-FR" dirty="0"/>
              <a:t>Son entrée est issue d’un multiplexeur qui a deux signaux de commande </a:t>
            </a:r>
            <a:r>
              <a:rPr lang="fr-FR" dirty="0" err="1"/>
              <a:t>Load_timer_lost</a:t>
            </a:r>
            <a:r>
              <a:rPr lang="fr-FR" dirty="0"/>
              <a:t> et </a:t>
            </a:r>
            <a:r>
              <a:rPr lang="fr-FR" dirty="0" err="1"/>
              <a:t>Update_timer_lost</a:t>
            </a:r>
            <a:r>
              <a:rPr lang="fr-FR" dirty="0"/>
              <a:t>. En fonction de leurs valeurs on peut soit avoir :</a:t>
            </a:r>
          </a:p>
          <a:p>
            <a:r>
              <a:rPr lang="fr-FR" dirty="0"/>
              <a:t>	Un maintien de la valeur de la sortie</a:t>
            </a:r>
          </a:p>
          <a:p>
            <a:r>
              <a:rPr lang="fr-FR" dirty="0"/>
              <a:t>	Une décrémentation</a:t>
            </a:r>
          </a:p>
          <a:p>
            <a:r>
              <a:rPr lang="fr-FR" dirty="0"/>
              <a:t>	Un chargement parallèle.  </a:t>
            </a:r>
          </a:p>
          <a:p>
            <a:r>
              <a:rPr lang="fr-FR" dirty="0"/>
              <a:t>La sortie est comparée de façon combinatoire à la valeur 0. Tant qu’elle est supérieure à 0 le signal </a:t>
            </a:r>
            <a:r>
              <a:rPr lang="fr-FR" dirty="0" err="1"/>
              <a:t>game_lost</a:t>
            </a:r>
            <a:r>
              <a:rPr lang="fr-FR" dirty="0"/>
              <a:t> est maintenue à 1. </a:t>
            </a:r>
          </a:p>
          <a:p>
            <a:r>
              <a:rPr lang="fr-FR" dirty="0"/>
              <a:t> </a:t>
            </a:r>
          </a:p>
          <a:p>
            <a:r>
              <a:rPr lang="fr-FR" dirty="0"/>
              <a:t>Et pour finir, la MAE reçoie tous ses entrées (</a:t>
            </a:r>
            <a:r>
              <a:rPr lang="fr-FR" dirty="0" err="1"/>
              <a:t>pause_rqt</a:t>
            </a:r>
            <a:r>
              <a:rPr lang="fr-FR" dirty="0"/>
              <a:t>, </a:t>
            </a:r>
            <a:r>
              <a:rPr lang="fr-FR" dirty="0" err="1"/>
              <a:t>endframe</a:t>
            </a:r>
            <a:r>
              <a:rPr lang="fr-FR" dirty="0"/>
              <a:t>, lost, </a:t>
            </a:r>
            <a:r>
              <a:rPr lang="fr-FR" dirty="0" err="1"/>
              <a:t>no_brick</a:t>
            </a:r>
            <a:r>
              <a:rPr lang="fr-FR" dirty="0"/>
              <a:t>, </a:t>
            </a:r>
            <a:r>
              <a:rPr lang="fr-FR" dirty="0" err="1"/>
              <a:t>timer_lost</a:t>
            </a:r>
            <a:r>
              <a:rPr lang="fr-FR" dirty="0"/>
              <a:t>, </a:t>
            </a:r>
            <a:r>
              <a:rPr lang="fr-FR" dirty="0" err="1"/>
              <a:t>fin_tempo_pause</a:t>
            </a:r>
            <a:r>
              <a:rPr lang="fr-FR" dirty="0"/>
              <a:t>) et en fonction de l’état présent, elle met à 1 ou à 0 les signaux de sorties afin de répondre au cahier des charges.</a:t>
            </a: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10</a:t>
            </a:fld>
            <a:endParaRPr lang="fr-FR"/>
          </a:p>
        </p:txBody>
      </p:sp>
    </p:spTree>
    <p:extLst>
      <p:ext uri="{BB962C8B-B14F-4D97-AF65-F5344CB8AC3E}">
        <p14:creationId xmlns:p14="http://schemas.microsoft.com/office/powerpoint/2010/main" val="1675938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 qui est du graphe d’état et du </a:t>
            </a:r>
            <a:r>
              <a:rPr lang="fr-FR" dirty="0" err="1"/>
              <a:t>testbench</a:t>
            </a:r>
            <a:r>
              <a:rPr lang="fr-FR" dirty="0"/>
              <a:t> : </a:t>
            </a:r>
          </a:p>
          <a:p>
            <a:r>
              <a:rPr lang="fr-FR" dirty="0"/>
              <a:t>Au début, on est S0. Lorsque le signal Pause </a:t>
            </a:r>
            <a:r>
              <a:rPr lang="fr-FR" dirty="0" err="1"/>
              <a:t>rqt</a:t>
            </a:r>
            <a:r>
              <a:rPr lang="fr-FR" dirty="0"/>
              <a:t> passe à 1 on quitte S0 pour aller en S1 et démarre la temporisation avec Update tempo pause</a:t>
            </a: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11</a:t>
            </a:fld>
            <a:endParaRPr lang="fr-FR"/>
          </a:p>
        </p:txBody>
      </p:sp>
    </p:spTree>
    <p:extLst>
      <p:ext uri="{BB962C8B-B14F-4D97-AF65-F5344CB8AC3E}">
        <p14:creationId xmlns:p14="http://schemas.microsoft.com/office/powerpoint/2010/main" val="2957934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Une fois que la temporisation se termine </a:t>
            </a:r>
            <a:r>
              <a:rPr lang="fr-FR" dirty="0" err="1"/>
              <a:t>fin_tempo_pause</a:t>
            </a:r>
            <a:r>
              <a:rPr lang="fr-FR" dirty="0"/>
              <a:t> passe à 1 et on quitte S1 pour aller en S2 le jeu est en cour</a:t>
            </a:r>
          </a:p>
          <a:p>
            <a:r>
              <a:rPr lang="fr-FR" dirty="0"/>
              <a:t>En S2 lorsqu’on détecte une nouvelle demande de pause, on passe en S3 le jeux se met en pause et on démarre une nouvelle temporisation</a:t>
            </a: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12</a:t>
            </a:fld>
            <a:endParaRPr lang="fr-FR"/>
          </a:p>
        </p:txBody>
      </p:sp>
    </p:spTree>
    <p:extLst>
      <p:ext uri="{BB962C8B-B14F-4D97-AF65-F5344CB8AC3E}">
        <p14:creationId xmlns:p14="http://schemas.microsoft.com/office/powerpoint/2010/main" val="423393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S3 une fois que la temporisation se termine fin tempo pause se met à 1 et on passe en S0 avec une remise à zéro du compteur</a:t>
            </a:r>
          </a:p>
          <a:p>
            <a:endParaRPr lang="fr-FR" dirty="0">
              <a:cs typeface="Calibri"/>
            </a:endParaRP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13</a:t>
            </a:fld>
            <a:endParaRPr lang="fr-FR"/>
          </a:p>
        </p:txBody>
      </p:sp>
    </p:spTree>
    <p:extLst>
      <p:ext uri="{BB962C8B-B14F-4D97-AF65-F5344CB8AC3E}">
        <p14:creationId xmlns:p14="http://schemas.microsoft.com/office/powerpoint/2010/main" val="2453440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Lorsqu’on est S2, si une partie est perdue, le signal lost passe à 1. On quitte S2 pour aller en S4. Une fois en S4 on charge la valeur de 63 dans le </a:t>
            </a:r>
            <a:r>
              <a:rPr lang="fr-FR" dirty="0" err="1"/>
              <a:t>timer</a:t>
            </a:r>
            <a:r>
              <a:rPr lang="fr-FR" dirty="0"/>
              <a:t> et la sortie </a:t>
            </a:r>
            <a:r>
              <a:rPr lang="fr-FR" dirty="0" err="1"/>
              <a:t>game</a:t>
            </a:r>
            <a:r>
              <a:rPr lang="fr-FR" dirty="0"/>
              <a:t> lost passe à 1.</a:t>
            </a:r>
          </a:p>
          <a:p>
            <a:r>
              <a:rPr lang="fr-FR" dirty="0"/>
              <a:t>Au prochain front on passe à S5 </a:t>
            </a:r>
          </a:p>
          <a:p>
            <a:r>
              <a:rPr lang="fr-FR" dirty="0"/>
              <a:t>A partir de S5 : A chaque fin d’image et tant la valeur dans le compteur est supérieure à 0 on passe à S6, on décrémente de 1 et on revient en S5.</a:t>
            </a: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14</a:t>
            </a:fld>
            <a:endParaRPr lang="fr-FR"/>
          </a:p>
        </p:txBody>
      </p:sp>
    </p:spTree>
    <p:extLst>
      <p:ext uri="{BB962C8B-B14F-4D97-AF65-F5344CB8AC3E}">
        <p14:creationId xmlns:p14="http://schemas.microsoft.com/office/powerpoint/2010/main" val="1429211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timer</a:t>
            </a:r>
            <a:r>
              <a:rPr lang="fr-FR" dirty="0"/>
              <a:t> se décrémente jusqu’à atteindre 0 le signal </a:t>
            </a:r>
            <a:r>
              <a:rPr lang="fr-FR" dirty="0" err="1"/>
              <a:t>lost</a:t>
            </a:r>
            <a:r>
              <a:rPr lang="fr-FR" dirty="0"/>
              <a:t> </a:t>
            </a:r>
            <a:r>
              <a:rPr lang="fr-FR" dirty="0" err="1"/>
              <a:t>game</a:t>
            </a:r>
            <a:r>
              <a:rPr lang="fr-FR" dirty="0"/>
              <a:t> repasse à 0 et on retourne en S0</a:t>
            </a:r>
          </a:p>
          <a:p>
            <a:endParaRPr lang="fr-FR" dirty="0">
              <a:cs typeface="Calibri"/>
            </a:endParaRP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15</a:t>
            </a:fld>
            <a:endParaRPr lang="fr-FR"/>
          </a:p>
        </p:txBody>
      </p:sp>
    </p:spTree>
    <p:extLst>
      <p:ext uri="{BB962C8B-B14F-4D97-AF65-F5344CB8AC3E}">
        <p14:creationId xmlns:p14="http://schemas.microsoft.com/office/powerpoint/2010/main" val="3158789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S2, Si </a:t>
            </a:r>
            <a:r>
              <a:rPr lang="fr-FR" dirty="0" err="1"/>
              <a:t>no_brick</a:t>
            </a:r>
            <a:r>
              <a:rPr lang="fr-FR" dirty="0"/>
              <a:t> passe à 1, on passe à l’état S7 et on met la sortie </a:t>
            </a:r>
            <a:r>
              <a:rPr lang="fr-FR" dirty="0" err="1"/>
              <a:t>brick_win</a:t>
            </a:r>
            <a:r>
              <a:rPr lang="fr-FR" dirty="0"/>
              <a:t> à 1</a:t>
            </a:r>
            <a:r>
              <a:rPr lang="fr-FR" dirty="0">
                <a:cs typeface="Calibri"/>
              </a:rPr>
              <a:t>.</a:t>
            </a:r>
            <a:endParaRPr lang="fr-FR" dirty="0"/>
          </a:p>
          <a:p>
            <a:endParaRPr lang="fr-FR" dirty="0">
              <a:cs typeface="Calibri"/>
            </a:endParaRP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16</a:t>
            </a:fld>
            <a:endParaRPr lang="fr-FR"/>
          </a:p>
        </p:txBody>
      </p:sp>
    </p:spTree>
    <p:extLst>
      <p:ext uri="{BB962C8B-B14F-4D97-AF65-F5344CB8AC3E}">
        <p14:creationId xmlns:p14="http://schemas.microsoft.com/office/powerpoint/2010/main" val="2054276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4" name="Espace réservé du numéro de diapositive 3"/>
          <p:cNvSpPr>
            <a:spLocks noGrp="1"/>
          </p:cNvSpPr>
          <p:nvPr>
            <p:ph type="sldNum" sz="quarter" idx="10"/>
          </p:nvPr>
        </p:nvSpPr>
        <p:spPr/>
        <p:txBody>
          <a:bodyPr/>
          <a:lstStyle/>
          <a:p>
            <a:fld id="{3D6CEBA9-3113-4DA2-82FA-96D7C291CEF2}" type="slidenum">
              <a:rPr lang="fr-FR" smtClean="0"/>
              <a:t>17</a:t>
            </a:fld>
            <a:endParaRPr lang="fr-FR"/>
          </a:p>
        </p:txBody>
      </p:sp>
    </p:spTree>
    <p:extLst>
      <p:ext uri="{BB962C8B-B14F-4D97-AF65-F5344CB8AC3E}">
        <p14:creationId xmlns:p14="http://schemas.microsoft.com/office/powerpoint/2010/main" val="32045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ce qui est des améliorations, on a réalisé le compteur de points pour le jeu </a:t>
            </a:r>
            <a:r>
              <a:rPr lang="fr-FR" dirty="0" err="1"/>
              <a:t>pong</a:t>
            </a:r>
            <a:r>
              <a:rPr lang="fr-FR" dirty="0"/>
              <a:t>. Le cahier des charges est le suivant :</a:t>
            </a:r>
          </a:p>
          <a:p>
            <a:r>
              <a:rPr lang="fr-FR" dirty="0"/>
              <a:t>À chaque fois qu'un des joueurs gagne une partie, on lui augmente son nombre de points</a:t>
            </a:r>
          </a:p>
          <a:p>
            <a:r>
              <a:rPr lang="fr-FR" dirty="0"/>
              <a:t>Si un des joueurs atteint le score de 5, on affiche un écran vert pour signifier la fin du jeu.</a:t>
            </a:r>
          </a:p>
          <a:p>
            <a:r>
              <a:rPr lang="fr-FR" dirty="0"/>
              <a:t> </a:t>
            </a:r>
          </a:p>
          <a:p>
            <a:r>
              <a:rPr lang="fr-FR" dirty="0"/>
              <a:t>Pour ce faire, on a utilisé le module </a:t>
            </a:r>
            <a:r>
              <a:rPr lang="fr-FR" dirty="0" err="1"/>
              <a:t>Aff_mgr</a:t>
            </a:r>
            <a:r>
              <a:rPr lang="fr-FR" dirty="0"/>
              <a:t>, et on a rajouté quelques entrées :</a:t>
            </a:r>
          </a:p>
          <a:p>
            <a:r>
              <a:rPr lang="fr-FR" dirty="0" err="1"/>
              <a:t>Endframe</a:t>
            </a:r>
            <a:r>
              <a:rPr lang="fr-FR" dirty="0"/>
              <a:t> pour le signal de fin d’image</a:t>
            </a:r>
          </a:p>
          <a:p>
            <a:r>
              <a:rPr lang="fr-FR" dirty="0" err="1"/>
              <a:t>Left</a:t>
            </a:r>
            <a:r>
              <a:rPr lang="fr-FR" dirty="0"/>
              <a:t> et Right pour délimiter le terrain </a:t>
            </a:r>
          </a:p>
          <a:p>
            <a:r>
              <a:rPr lang="fr-FR" dirty="0"/>
              <a:t>Balle pour avoir la position de la Balle</a:t>
            </a:r>
          </a:p>
          <a:p>
            <a:r>
              <a:rPr lang="fr-FR" dirty="0"/>
              <a:t>Ces signaux ont déjà été créés dans le code source. </a:t>
            </a:r>
          </a:p>
          <a:p>
            <a:r>
              <a:rPr lang="fr-FR" dirty="0"/>
              <a:t>On rajoute également une sortie : </a:t>
            </a:r>
            <a:r>
              <a:rPr lang="fr-FR" dirty="0" err="1"/>
              <a:t>Pong_End</a:t>
            </a:r>
            <a:r>
              <a:rPr lang="fr-FR" dirty="0"/>
              <a:t> qui permet d’afficher l’écran vert. Cette sortie est ensuite utilisée dans le module Display.</a:t>
            </a: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18</a:t>
            </a:fld>
            <a:endParaRPr lang="fr-FR"/>
          </a:p>
        </p:txBody>
      </p:sp>
    </p:spTree>
    <p:extLst>
      <p:ext uri="{BB962C8B-B14F-4D97-AF65-F5344CB8AC3E}">
        <p14:creationId xmlns:p14="http://schemas.microsoft.com/office/powerpoint/2010/main" val="747304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cs typeface="Calibri"/>
              </a:rPr>
              <a:t>Pour  le bilan, on aura respecté le cahier des charges de la console PMCE201  allant du diviseur d'horloge au compteur de point . Le seul problème rencontré est qu'on arrive pas à générer la pause en appuyant sur le bouton poussoir de l'encodeur.</a:t>
            </a:r>
            <a:endParaRPr lang="fr-FR" dirty="0" err="1"/>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19</a:t>
            </a:fld>
            <a:endParaRPr lang="fr-FR"/>
          </a:p>
        </p:txBody>
      </p:sp>
    </p:spTree>
    <p:extLst>
      <p:ext uri="{BB962C8B-B14F-4D97-AF65-F5344CB8AC3E}">
        <p14:creationId xmlns:p14="http://schemas.microsoft.com/office/powerpoint/2010/main" val="2203628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carte Nexys 4 développée par la compagnie XILINX est une solution numérique complète  et prête à l'emploi</a:t>
            </a:r>
            <a:r>
              <a:rPr lang="fr-FR" dirty="0">
                <a:cs typeface="Calibri"/>
              </a:rPr>
              <a:t>. Son plateforme de développement est  basé sur les circuits programmables de type  FPGA.</a:t>
            </a:r>
          </a:p>
          <a:p>
            <a:r>
              <a:rPr lang="fr-FR" dirty="0">
                <a:cs typeface="Calibri"/>
              </a:rPr>
              <a:t>L'objectif du projet est de réaliser la  console PMC-E201. Pour ce fait on utilisera </a:t>
            </a:r>
            <a:r>
              <a:rPr lang="fr-FR" dirty="0"/>
              <a:t>  la carte NEXYS 4 </a:t>
            </a:r>
            <a:r>
              <a:rPr lang="fr-FR" dirty="0">
                <a:cs typeface="Calibri"/>
              </a:rPr>
              <a:t>et  </a:t>
            </a:r>
            <a:r>
              <a:rPr lang="fr-FR" dirty="0"/>
              <a:t>les environnements de dev et de </a:t>
            </a:r>
            <a:r>
              <a:rPr lang="fr-FR" dirty="0" err="1"/>
              <a:t>simul</a:t>
            </a:r>
            <a:r>
              <a:rPr lang="fr-FR" dirty="0"/>
              <a:t>  VIVADO et MODELSIM.</a:t>
            </a:r>
            <a:endParaRPr lang="fr-FR" dirty="0">
              <a:cs typeface="Calibri"/>
            </a:endParaRPr>
          </a:p>
          <a:p>
            <a:endParaRPr lang="fr-FR" dirty="0">
              <a:cs typeface="Calibri"/>
            </a:endParaRPr>
          </a:p>
        </p:txBody>
      </p:sp>
      <p:sp>
        <p:nvSpPr>
          <p:cNvPr id="4" name="Espace réservé du numéro de diapositive 3"/>
          <p:cNvSpPr>
            <a:spLocks noGrp="1"/>
          </p:cNvSpPr>
          <p:nvPr>
            <p:ph type="sldNum" sz="quarter" idx="10"/>
          </p:nvPr>
        </p:nvSpPr>
        <p:spPr/>
        <p:txBody>
          <a:bodyPr/>
          <a:lstStyle/>
          <a:p>
            <a:fld id="{3D6CEBA9-3113-4DA2-82FA-96D7C291CEF2}" type="slidenum">
              <a:rPr lang="fr-FR"/>
              <a:t>2</a:t>
            </a:fld>
            <a:endParaRPr lang="fr-FR"/>
          </a:p>
        </p:txBody>
      </p:sp>
    </p:spTree>
    <p:extLst>
      <p:ext uri="{BB962C8B-B14F-4D97-AF65-F5344CB8AC3E}">
        <p14:creationId xmlns:p14="http://schemas.microsoft.com/office/powerpoint/2010/main" val="442068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conclure, ce projet fut le parfait exercice pour solidifier nos connaissances acquises durant l'UE 3E201 ,nous permettant  d'avoir une vision plus pratique des Procédures d'implémentation et de synthèse des circuits dans les FPGA mais aussi de prendre conscience de la complexité et du potentiel de ces derniers.</a:t>
            </a:r>
            <a:endParaRPr lang="en-US" dirty="0"/>
          </a:p>
          <a:p>
            <a:r>
              <a:rPr lang="fr-FR" dirty="0"/>
              <a:t>Il nous a aussi permis de découvrir l'environnement de développement VIVADO qui est un outil assez puissant</a:t>
            </a:r>
            <a:r>
              <a:rPr lang="fr-FR" dirty="0">
                <a:cs typeface="Calibri"/>
              </a:rPr>
              <a:t> de conception de circuit pour FPGA.</a:t>
            </a:r>
            <a:endParaRPr lang="en-US" dirty="0"/>
          </a:p>
          <a:p>
            <a:endParaRPr lang="fr-FR" dirty="0">
              <a:cs typeface="Calibri"/>
            </a:endParaRP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20</a:t>
            </a:fld>
            <a:endParaRPr lang="fr-FR"/>
          </a:p>
        </p:txBody>
      </p:sp>
    </p:spTree>
    <p:extLst>
      <p:ext uri="{BB962C8B-B14F-4D97-AF65-F5344CB8AC3E}">
        <p14:creationId xmlns:p14="http://schemas.microsoft.com/office/powerpoint/2010/main" val="2829517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21</a:t>
            </a:fld>
            <a:endParaRPr lang="fr-FR"/>
          </a:p>
        </p:txBody>
      </p:sp>
    </p:spTree>
    <p:extLst>
      <p:ext uri="{BB962C8B-B14F-4D97-AF65-F5344CB8AC3E}">
        <p14:creationId xmlns:p14="http://schemas.microsoft.com/office/powerpoint/2010/main" val="759342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carte </a:t>
            </a:r>
            <a:r>
              <a:rPr lang="fr-FR" dirty="0" err="1"/>
              <a:t>Nexys</a:t>
            </a:r>
            <a:r>
              <a:rPr lang="fr-FR" dirty="0"/>
              <a:t> 4 développée par la compagnie XILINX est une plateforme de développement de circuit numérique complète et prête à l'emploi. Elle est construite autour de plusieurs périphériques E/S notamment d’un port USB, port ETHERNET, sortie VGA, des connecteurs PMOD, de boutons poussoirs de 8 afficheurs 7 </a:t>
            </a:r>
            <a:r>
              <a:rPr lang="fr-FR" dirty="0" err="1"/>
              <a:t>seg</a:t>
            </a:r>
            <a:r>
              <a:rPr lang="fr-FR" dirty="0"/>
              <a:t>. En plus de ces périphériques, on retrouve un circuit numérique programmable type FPGA.</a:t>
            </a:r>
          </a:p>
          <a:p>
            <a:r>
              <a:rPr lang="fr-FR" dirty="0"/>
              <a:t>L'objectif du projet est de réaliser la console PMC-E201. Pour ce faire on utilisera la carte NEXYS 4 et les environnements de développement et de simulation VIVADO et MODELSIM.</a:t>
            </a:r>
          </a:p>
          <a:p>
            <a:endParaRPr lang="fr-FR" dirty="0">
              <a:cs typeface="Calibri"/>
            </a:endParaRPr>
          </a:p>
        </p:txBody>
      </p:sp>
      <p:sp>
        <p:nvSpPr>
          <p:cNvPr id="4" name="Espace réservé du numéro de diapositive 3"/>
          <p:cNvSpPr>
            <a:spLocks noGrp="1"/>
          </p:cNvSpPr>
          <p:nvPr>
            <p:ph type="sldNum" sz="quarter" idx="10"/>
          </p:nvPr>
        </p:nvSpPr>
        <p:spPr/>
        <p:txBody>
          <a:bodyPr/>
          <a:lstStyle/>
          <a:p>
            <a:fld id="{3D6CEBA9-3113-4DA2-82FA-96D7C291CEF2}" type="slidenum">
              <a:rPr lang="fr-FR"/>
              <a:t>3</a:t>
            </a:fld>
            <a:endParaRPr lang="fr-FR"/>
          </a:p>
        </p:txBody>
      </p:sp>
    </p:spTree>
    <p:extLst>
      <p:ext uri="{BB962C8B-B14F-4D97-AF65-F5344CB8AC3E}">
        <p14:creationId xmlns:p14="http://schemas.microsoft.com/office/powerpoint/2010/main" val="1804238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Introduction:</a:t>
            </a:r>
          </a:p>
          <a:p>
            <a:r>
              <a:rPr lang="en-US" dirty="0">
                <a:cs typeface="Calibri"/>
              </a:rPr>
              <a:t>La console PMC-E201 </a:t>
            </a:r>
            <a:r>
              <a:rPr lang="en-US" dirty="0" err="1">
                <a:cs typeface="Calibri"/>
              </a:rPr>
              <a:t>contient</a:t>
            </a:r>
            <a:r>
              <a:rPr lang="en-US" dirty="0">
                <a:cs typeface="Calibri"/>
              </a:rPr>
              <a:t> </a:t>
            </a:r>
            <a:r>
              <a:rPr lang="en-US" dirty="0" err="1">
                <a:cs typeface="Calibri"/>
              </a:rPr>
              <a:t>deux</a:t>
            </a:r>
            <a:r>
              <a:rPr lang="en-US" dirty="0">
                <a:cs typeface="Calibri"/>
              </a:rPr>
              <a:t> </a:t>
            </a:r>
            <a:r>
              <a:rPr lang="en-US" dirty="0" err="1">
                <a:cs typeface="Calibri"/>
              </a:rPr>
              <a:t>jeux</a:t>
            </a:r>
            <a:r>
              <a:rPr lang="en-US" dirty="0">
                <a:cs typeface="Calibri"/>
              </a:rPr>
              <a:t> :  </a:t>
            </a:r>
            <a:r>
              <a:rPr lang="en-US" dirty="0" err="1">
                <a:cs typeface="Calibri"/>
              </a:rPr>
              <a:t>Casse</a:t>
            </a:r>
            <a:r>
              <a:rPr lang="en-US" dirty="0">
                <a:cs typeface="Calibri"/>
              </a:rPr>
              <a:t> </a:t>
            </a:r>
            <a:r>
              <a:rPr lang="en-US" dirty="0" err="1">
                <a:cs typeface="Calibri"/>
              </a:rPr>
              <a:t>briques</a:t>
            </a:r>
            <a:r>
              <a:rPr lang="en-US" dirty="0">
                <a:cs typeface="Calibri"/>
              </a:rPr>
              <a:t> et Pong . Le premier </a:t>
            </a:r>
            <a:r>
              <a:rPr lang="en-US" dirty="0" err="1">
                <a:cs typeface="Calibri"/>
              </a:rPr>
              <a:t>ayant</a:t>
            </a:r>
            <a:r>
              <a:rPr lang="en-US" dirty="0">
                <a:cs typeface="Calibri"/>
              </a:rPr>
              <a:t> </a:t>
            </a:r>
            <a:r>
              <a:rPr lang="en-US" dirty="0" err="1">
                <a:cs typeface="Calibri"/>
              </a:rPr>
              <a:t>deja</a:t>
            </a:r>
            <a:r>
              <a:rPr lang="en-US" dirty="0">
                <a:cs typeface="Calibri"/>
              </a:rPr>
              <a:t> </a:t>
            </a:r>
            <a:r>
              <a:rPr lang="en-US" dirty="0" err="1">
                <a:cs typeface="Calibri"/>
              </a:rPr>
              <a:t>été</a:t>
            </a:r>
            <a:r>
              <a:rPr lang="en-US" dirty="0">
                <a:cs typeface="Calibri"/>
              </a:rPr>
              <a:t> </a:t>
            </a:r>
            <a:r>
              <a:rPr lang="en-US" dirty="0" err="1">
                <a:cs typeface="Calibri"/>
              </a:rPr>
              <a:t>étudié</a:t>
            </a:r>
            <a:r>
              <a:rPr lang="en-US" dirty="0">
                <a:cs typeface="Calibri"/>
              </a:rPr>
              <a:t> </a:t>
            </a:r>
            <a:r>
              <a:rPr lang="en-US" dirty="0" err="1">
                <a:cs typeface="Calibri"/>
              </a:rPr>
              <a:t>en</a:t>
            </a:r>
            <a:r>
              <a:rPr lang="en-US" dirty="0">
                <a:cs typeface="Calibri"/>
              </a:rPr>
              <a:t> L2. </a:t>
            </a:r>
            <a:r>
              <a:rPr lang="en-US" dirty="0" err="1">
                <a:cs typeface="Calibri"/>
              </a:rPr>
              <a:t>L'objectif</a:t>
            </a:r>
            <a:r>
              <a:rPr lang="en-US" dirty="0">
                <a:cs typeface="Calibri"/>
              </a:rPr>
              <a:t> de </a:t>
            </a:r>
            <a:r>
              <a:rPr lang="en-US" dirty="0" err="1">
                <a:cs typeface="Calibri"/>
              </a:rPr>
              <a:t>cette</a:t>
            </a:r>
            <a:r>
              <a:rPr lang="en-US" dirty="0">
                <a:cs typeface="Calibri"/>
              </a:rPr>
              <a:t> </a:t>
            </a:r>
            <a:r>
              <a:rPr lang="en-US" dirty="0" err="1">
                <a:cs typeface="Calibri"/>
              </a:rPr>
              <a:t>année</a:t>
            </a:r>
            <a:r>
              <a:rPr lang="en-US" dirty="0">
                <a:cs typeface="Calibri"/>
              </a:rPr>
              <a:t> </a:t>
            </a:r>
            <a:r>
              <a:rPr lang="en-US" dirty="0" err="1">
                <a:cs typeface="Calibri"/>
              </a:rPr>
              <a:t>est</a:t>
            </a:r>
            <a:r>
              <a:rPr lang="en-US" dirty="0">
                <a:cs typeface="Calibri"/>
              </a:rPr>
              <a:t> de programmer  le </a:t>
            </a:r>
            <a:r>
              <a:rPr lang="en-US" dirty="0" err="1">
                <a:cs typeface="Calibri"/>
              </a:rPr>
              <a:t>jeu</a:t>
            </a:r>
            <a:r>
              <a:rPr lang="en-US" dirty="0">
                <a:cs typeface="Calibri"/>
              </a:rPr>
              <a:t> Pong.</a:t>
            </a:r>
          </a:p>
        </p:txBody>
      </p:sp>
      <p:sp>
        <p:nvSpPr>
          <p:cNvPr id="4" name="Espace réservé du numéro de diapositive 3"/>
          <p:cNvSpPr>
            <a:spLocks noGrp="1"/>
          </p:cNvSpPr>
          <p:nvPr>
            <p:ph type="sldNum" sz="quarter" idx="10"/>
          </p:nvPr>
        </p:nvSpPr>
        <p:spPr/>
        <p:txBody>
          <a:bodyPr/>
          <a:lstStyle/>
          <a:p>
            <a:fld id="{3D6CEBA9-3113-4DA2-82FA-96D7C291CEF2}" type="slidenum">
              <a:rPr lang="fr-FR"/>
              <a:t>4</a:t>
            </a:fld>
            <a:endParaRPr lang="fr-FR"/>
          </a:p>
        </p:txBody>
      </p:sp>
    </p:spTree>
    <p:extLst>
      <p:ext uri="{BB962C8B-B14F-4D97-AF65-F5344CB8AC3E}">
        <p14:creationId xmlns:p14="http://schemas.microsoft.com/office/powerpoint/2010/main" val="1391752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L’architecture Globale de la console PMC-E201 se présente comme suit :</a:t>
            </a:r>
          </a:p>
          <a:p>
            <a:r>
              <a:rPr lang="fr-FR" dirty="0"/>
              <a:t>Le module IP OBJECTS est relié aux 3 sous modules : IP Rotary, Gestions switches et gestion accéléromètre. Il reçoit les commandes de déplacement des raquettes et définit le décor à partir du jeu choisi.  </a:t>
            </a:r>
          </a:p>
          <a:p>
            <a:r>
              <a:rPr lang="fr-FR" dirty="0"/>
              <a:t>Le module IP GAME reliés aux 3 sous modules : Gestion afficheur, Gestion Boutons, IP VGA permet de faire la gestion du jeux (changement de jeu, mode manette, mode console, demande de pause). Il envoie également des messages d’information aux joueurs via les afficheurs et il communique avec le sous module IP VGA afin de définir les images à afficher à l’Ecran.</a:t>
            </a:r>
          </a:p>
          <a:p>
            <a:r>
              <a:rPr lang="fr-FR" dirty="0"/>
              <a:t>Deux horloges un 25Mhz et un de 50hz qui proviennent du module diviseur d’horloge.</a:t>
            </a:r>
          </a:p>
          <a:p>
            <a:r>
              <a:rPr lang="fr-FR" dirty="0"/>
              <a:t>Certains de ces blocs ont déjà été implémenté en code VHDL. Notre travail durant les séances de TP consistait à compléter les modules manquants afin de répondre au cahier des charges.</a:t>
            </a:r>
          </a:p>
        </p:txBody>
      </p:sp>
      <p:sp>
        <p:nvSpPr>
          <p:cNvPr id="4" name="Slide Number Placeholder 3"/>
          <p:cNvSpPr>
            <a:spLocks noGrp="1"/>
          </p:cNvSpPr>
          <p:nvPr>
            <p:ph type="sldNum" sz="quarter" idx="10"/>
          </p:nvPr>
        </p:nvSpPr>
        <p:spPr/>
        <p:txBody>
          <a:bodyPr/>
          <a:lstStyle/>
          <a:p>
            <a:fld id="{3D6CEBA9-3113-4DA2-82FA-96D7C291CEF2}" type="slidenum">
              <a:rPr lang="fr-FR"/>
              <a:t>5</a:t>
            </a:fld>
            <a:endParaRPr lang="fr-FR"/>
          </a:p>
        </p:txBody>
      </p:sp>
    </p:spTree>
    <p:extLst>
      <p:ext uri="{BB962C8B-B14F-4D97-AF65-F5344CB8AC3E}">
        <p14:creationId xmlns:p14="http://schemas.microsoft.com/office/powerpoint/2010/main" val="2019718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Et comme module manquants nous avions : </a:t>
            </a:r>
          </a:p>
          <a:p>
            <a:r>
              <a:rPr lang="fr-FR" dirty="0"/>
              <a:t>Move pour l’encodeur</a:t>
            </a:r>
          </a:p>
          <a:p>
            <a:r>
              <a:rPr lang="fr-FR" dirty="0" err="1"/>
              <a:t>GAME_mgr</a:t>
            </a:r>
            <a:r>
              <a:rPr lang="fr-FR" dirty="0"/>
              <a:t> pour changer de jeu</a:t>
            </a:r>
          </a:p>
          <a:p>
            <a:r>
              <a:rPr lang="fr-FR" dirty="0"/>
              <a:t>DÉCOR pour la gestion de l’obstacle</a:t>
            </a:r>
          </a:p>
          <a:p>
            <a:r>
              <a:rPr lang="fr-FR" dirty="0"/>
              <a:t>Mode pour la gestion des parties </a:t>
            </a:r>
          </a:p>
          <a:p>
            <a:r>
              <a:rPr lang="fr-FR" dirty="0"/>
              <a:t>Sans oublier le diviseur d’horloge. </a:t>
            </a:r>
          </a:p>
          <a:p>
            <a:r>
              <a:rPr lang="fr-FR" dirty="0"/>
              <a:t>Par contraintes de temps, nous ne détaillerons que les modules Move et Mode.</a:t>
            </a:r>
          </a:p>
        </p:txBody>
      </p:sp>
      <p:sp>
        <p:nvSpPr>
          <p:cNvPr id="4" name="Slide Number Placeholder 3"/>
          <p:cNvSpPr>
            <a:spLocks noGrp="1"/>
          </p:cNvSpPr>
          <p:nvPr>
            <p:ph type="sldNum" sz="quarter" idx="10"/>
          </p:nvPr>
        </p:nvSpPr>
        <p:spPr/>
        <p:txBody>
          <a:bodyPr/>
          <a:lstStyle/>
          <a:p>
            <a:fld id="{3D6CEBA9-3113-4DA2-82FA-96D7C291CEF2}" type="slidenum">
              <a:rPr lang="fr-FR"/>
              <a:t>6</a:t>
            </a:fld>
            <a:endParaRPr lang="fr-FR"/>
          </a:p>
        </p:txBody>
      </p:sp>
    </p:spTree>
    <p:extLst>
      <p:ext uri="{BB962C8B-B14F-4D97-AF65-F5344CB8AC3E}">
        <p14:creationId xmlns:p14="http://schemas.microsoft.com/office/powerpoint/2010/main" val="1455012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on le disait tantôt, le module move permet de gérer le déplacement de l’encodeur.</a:t>
            </a:r>
          </a:p>
          <a:p>
            <a:r>
              <a:rPr lang="fr-FR" dirty="0"/>
              <a:t>L’encodeur génère les signaux ROT A et ROT B qui sont des signaux de demande de déplacement. Ces derniers sont envoyés au module ROTARY qui contient l’instanciation du module Move. Les signaux ROT A et ROT B (de même que QA et QB) évoluent de manière similaire mais avec un déphasage. Ce déphasage définit le sens de déplacement.</a:t>
            </a: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7</a:t>
            </a:fld>
            <a:endParaRPr lang="fr-FR"/>
          </a:p>
        </p:txBody>
      </p:sp>
    </p:spTree>
    <p:extLst>
      <p:ext uri="{BB962C8B-B14F-4D97-AF65-F5344CB8AC3E}">
        <p14:creationId xmlns:p14="http://schemas.microsoft.com/office/powerpoint/2010/main" val="397462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4" name="Espace réservé du numéro de diapositive 3"/>
          <p:cNvSpPr>
            <a:spLocks noGrp="1"/>
          </p:cNvSpPr>
          <p:nvPr>
            <p:ph type="sldNum" sz="quarter" idx="10"/>
          </p:nvPr>
        </p:nvSpPr>
        <p:spPr/>
        <p:txBody>
          <a:bodyPr/>
          <a:lstStyle/>
          <a:p>
            <a:fld id="{3D6CEBA9-3113-4DA2-82FA-96D7C291CEF2}" type="slidenum">
              <a:rPr lang="fr-FR" smtClean="0"/>
              <a:t>8</a:t>
            </a:fld>
            <a:endParaRPr lang="fr-FR"/>
          </a:p>
        </p:txBody>
      </p:sp>
      <p:sp>
        <p:nvSpPr>
          <p:cNvPr id="3" name="Espace réservé des notes 2">
            <a:extLst>
              <a:ext uri="{FF2B5EF4-FFF2-40B4-BE49-F238E27FC236}">
                <a16:creationId xmlns:a16="http://schemas.microsoft.com/office/drawing/2014/main" id="{45213042-F210-45EE-81E8-1F0F91068B8A}"/>
              </a:ext>
            </a:extLst>
          </p:cNvPr>
          <p:cNvSpPr>
            <a:spLocks noGrp="1"/>
          </p:cNvSpPr>
          <p:nvPr>
            <p:ph type="body" idx="1"/>
          </p:nvPr>
        </p:nvSpPr>
        <p:spPr/>
        <p:txBody>
          <a:bodyPr/>
          <a:lstStyle/>
          <a:p>
            <a:r>
              <a:rPr lang="fr-FR" sz="1200" kern="1200" dirty="0">
                <a:solidFill>
                  <a:schemeClr val="tx1"/>
                </a:solidFill>
                <a:effectLst/>
                <a:latin typeface="+mn-lt"/>
                <a:ea typeface="+mn-ea"/>
                <a:cs typeface="+mn-cs"/>
              </a:rPr>
              <a:t>Considérons le signal QA comme référence :</a:t>
            </a:r>
          </a:p>
          <a:p>
            <a:r>
              <a:rPr lang="fr-FR" sz="1200" kern="1200" dirty="0">
                <a:solidFill>
                  <a:schemeClr val="tx1"/>
                </a:solidFill>
                <a:effectLst/>
                <a:latin typeface="+mn-lt"/>
                <a:ea typeface="+mn-ea"/>
                <a:cs typeface="+mn-cs"/>
              </a:rPr>
              <a:t>Au début on est en S0 et les sorties valent 0</a:t>
            </a:r>
          </a:p>
          <a:p>
            <a:r>
              <a:rPr lang="fr-FR" sz="1200" kern="1200" dirty="0">
                <a:solidFill>
                  <a:schemeClr val="tx1"/>
                </a:solidFill>
                <a:effectLst/>
                <a:latin typeface="+mn-lt"/>
                <a:ea typeface="+mn-ea"/>
                <a:cs typeface="+mn-cs"/>
              </a:rPr>
              <a:t>Si le signal QB vient avant QA alors on a une demande de déplacement à droite on passe en S1.</a:t>
            </a:r>
          </a:p>
          <a:p>
            <a:r>
              <a:rPr lang="fr-FR" sz="1200" kern="1200" dirty="0">
                <a:solidFill>
                  <a:schemeClr val="tx1"/>
                </a:solidFill>
                <a:effectLst/>
                <a:latin typeface="+mn-lt"/>
                <a:ea typeface="+mn-ea"/>
                <a:cs typeface="+mn-cs"/>
              </a:rPr>
              <a:t>Ensuite on passe sans condition de S1 à S3.</a:t>
            </a:r>
          </a:p>
          <a:p>
            <a:r>
              <a:rPr lang="fr-FR" sz="1200" kern="1200" dirty="0">
                <a:solidFill>
                  <a:schemeClr val="tx1"/>
                </a:solidFill>
                <a:effectLst/>
                <a:latin typeface="+mn-lt"/>
                <a:ea typeface="+mn-ea"/>
                <a:cs typeface="+mn-cs"/>
              </a:rPr>
              <a:t>En S3, si QB vient avant QA, on passe en S4 avec un déplacement à droite.</a:t>
            </a:r>
          </a:p>
          <a:p>
            <a:r>
              <a:rPr lang="fr-FR" sz="1200" kern="1200" dirty="0">
                <a:solidFill>
                  <a:schemeClr val="tx1"/>
                </a:solidFill>
                <a:effectLst/>
                <a:latin typeface="+mn-lt"/>
                <a:ea typeface="+mn-ea"/>
                <a:cs typeface="+mn-cs"/>
              </a:rPr>
              <a:t>Ensuite on passe sans condition à S0.</a:t>
            </a:r>
          </a:p>
          <a:p>
            <a:r>
              <a:rPr lang="fr-FR" sz="1200" kern="1200" dirty="0">
                <a:solidFill>
                  <a:schemeClr val="tx1"/>
                </a:solidFill>
                <a:effectLst/>
                <a:latin typeface="+mn-lt"/>
                <a:ea typeface="+mn-ea"/>
                <a:cs typeface="+mn-cs"/>
              </a:rPr>
              <a:t>Maintenant en S0, si QB vient après QA alors on a une demande de déplacement à gauche on passe en S2.</a:t>
            </a:r>
          </a:p>
          <a:p>
            <a:r>
              <a:rPr lang="fr-FR" sz="1200" kern="1200" dirty="0">
                <a:solidFill>
                  <a:schemeClr val="tx1"/>
                </a:solidFill>
                <a:effectLst/>
                <a:latin typeface="+mn-lt"/>
                <a:ea typeface="+mn-ea"/>
                <a:cs typeface="+mn-cs"/>
              </a:rPr>
              <a:t>On repasse en S3 au prochain front et en S3 si QB vient après QA on passe en S5 avec un déplacement à gauche.</a:t>
            </a:r>
          </a:p>
          <a:p>
            <a:r>
              <a:rPr lang="fr-FR" sz="1200" kern="1200" dirty="0">
                <a:solidFill>
                  <a:schemeClr val="tx1"/>
                </a:solidFill>
                <a:effectLst/>
                <a:latin typeface="+mn-lt"/>
                <a:ea typeface="+mn-ea"/>
                <a:cs typeface="+mn-cs"/>
              </a:rPr>
              <a:t>Une fois en S5, on reboucle en S0.</a:t>
            </a:r>
            <a:endParaRPr lang="fr-FR" dirty="0"/>
          </a:p>
        </p:txBody>
      </p:sp>
    </p:spTree>
    <p:extLst>
      <p:ext uri="{BB962C8B-B14F-4D97-AF65-F5344CB8AC3E}">
        <p14:creationId xmlns:p14="http://schemas.microsoft.com/office/powerpoint/2010/main" val="4073857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module Mode quant à lui, gère les parties en cours. Que ça soit pour le jeu casse brique ou pour le jeu </a:t>
            </a:r>
            <a:r>
              <a:rPr lang="fr-FR" dirty="0" err="1"/>
              <a:t>pong</a:t>
            </a:r>
            <a:r>
              <a:rPr lang="fr-FR" dirty="0"/>
              <a:t>. Pour se faire : </a:t>
            </a:r>
          </a:p>
          <a:p>
            <a:r>
              <a:rPr lang="fr-FR" dirty="0"/>
              <a:t> </a:t>
            </a:r>
          </a:p>
          <a:p>
            <a:r>
              <a:rPr lang="fr-FR" dirty="0"/>
              <a:t>Avec les signaux </a:t>
            </a:r>
            <a:r>
              <a:rPr lang="fr-FR" dirty="0" err="1"/>
              <a:t>pause_rqt</a:t>
            </a:r>
            <a:r>
              <a:rPr lang="fr-FR" dirty="0"/>
              <a:t> et pause, il doit permettre au joueur d’entrer ou de sortir de la pause.</a:t>
            </a:r>
          </a:p>
          <a:p>
            <a:r>
              <a:rPr lang="fr-FR" dirty="0"/>
              <a:t> </a:t>
            </a:r>
          </a:p>
          <a:p>
            <a:r>
              <a:rPr lang="fr-FR" dirty="0"/>
              <a:t>Avec les signaux </a:t>
            </a:r>
            <a:r>
              <a:rPr lang="fr-FR" dirty="0" err="1"/>
              <a:t>no_brick</a:t>
            </a:r>
            <a:r>
              <a:rPr lang="fr-FR" dirty="0"/>
              <a:t> et </a:t>
            </a:r>
            <a:r>
              <a:rPr lang="fr-FR" dirty="0" err="1"/>
              <a:t>brick_win</a:t>
            </a:r>
            <a:r>
              <a:rPr lang="fr-FR" dirty="0"/>
              <a:t>, il doit informer au joueur que la partie de casse brick est terminé en affichant un écran vert. </a:t>
            </a:r>
          </a:p>
          <a:p>
            <a:r>
              <a:rPr lang="fr-FR" dirty="0"/>
              <a:t> </a:t>
            </a:r>
          </a:p>
          <a:p>
            <a:r>
              <a:rPr lang="fr-FR" dirty="0"/>
              <a:t>Avec les signaux </a:t>
            </a:r>
            <a:r>
              <a:rPr lang="fr-FR" dirty="0" err="1"/>
              <a:t>endframe</a:t>
            </a:r>
            <a:r>
              <a:rPr lang="fr-FR" dirty="0"/>
              <a:t>, lost, et </a:t>
            </a:r>
            <a:r>
              <a:rPr lang="fr-FR" dirty="0" err="1"/>
              <a:t>game_lost</a:t>
            </a:r>
            <a:r>
              <a:rPr lang="fr-FR" dirty="0"/>
              <a:t>, il doit informer le joueur lorsqu’une partie est perdue en affichant un écran rouge. </a:t>
            </a:r>
          </a:p>
        </p:txBody>
      </p:sp>
      <p:sp>
        <p:nvSpPr>
          <p:cNvPr id="4" name="Espace réservé du numéro de diapositive 3"/>
          <p:cNvSpPr>
            <a:spLocks noGrp="1"/>
          </p:cNvSpPr>
          <p:nvPr>
            <p:ph type="sldNum" sz="quarter" idx="10"/>
          </p:nvPr>
        </p:nvSpPr>
        <p:spPr/>
        <p:txBody>
          <a:bodyPr/>
          <a:lstStyle/>
          <a:p>
            <a:fld id="{3D6CEBA9-3113-4DA2-82FA-96D7C291CEF2}" type="slidenum">
              <a:rPr lang="fr-FR" smtClean="0"/>
              <a:t>9</a:t>
            </a:fld>
            <a:endParaRPr lang="fr-FR"/>
          </a:p>
        </p:txBody>
      </p:sp>
    </p:spTree>
    <p:extLst>
      <p:ext uri="{BB962C8B-B14F-4D97-AF65-F5344CB8AC3E}">
        <p14:creationId xmlns:p14="http://schemas.microsoft.com/office/powerpoint/2010/main" val="4179192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fr-FR" dirty="0"/>
              <a:t>Modifiez le style du titre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endParaRPr lang="en-US" dirty="0"/>
          </a:p>
        </p:txBody>
      </p:sp>
      <p:sp>
        <p:nvSpPr>
          <p:cNvPr id="4" name="Date Placeholder 3"/>
          <p:cNvSpPr>
            <a:spLocks noGrp="1"/>
          </p:cNvSpPr>
          <p:nvPr>
            <p:ph type="dt" sz="half" idx="10"/>
          </p:nvPr>
        </p:nvSpPr>
        <p:spPr/>
        <p:txBody>
          <a:bodyPr/>
          <a:lstStyle/>
          <a:p>
            <a:pPr>
              <a:lnSpc>
                <a:spcPct val="100000"/>
              </a:lnSpc>
            </a:pPr>
            <a:fld id="{CE2A6E00-4B64-4C5D-BCE0-4C9410903633}"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18649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fr-FR" dirty="0"/>
              <a:t>Modifiez le style du titre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Modifier les styles du texte du masque</a:t>
            </a:r>
          </a:p>
        </p:txBody>
      </p:sp>
      <p:sp>
        <p:nvSpPr>
          <p:cNvPr id="4" name="Date Placeholder 3"/>
          <p:cNvSpPr>
            <a:spLocks noGrp="1"/>
          </p:cNvSpPr>
          <p:nvPr>
            <p:ph type="dt" sz="half" idx="10"/>
          </p:nvPr>
        </p:nvSpPr>
        <p:spPr/>
        <p:txBody>
          <a:bodyPr/>
          <a:lstStyle/>
          <a:p>
            <a:pPr>
              <a:lnSpc>
                <a:spcPct val="100000"/>
              </a:lnSpc>
            </a:pPr>
            <a:fld id="{0E8B5C93-0A30-4D2A-9690-EF4941FAE209}"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73835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dirty="0"/>
              <a:t>Modifiez le style du titre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Modifier les styles du texte du masque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Modifier les styles du texte du masque</a:t>
            </a:r>
          </a:p>
        </p:txBody>
      </p:sp>
      <p:sp>
        <p:nvSpPr>
          <p:cNvPr id="4" name="Date Placeholder 3"/>
          <p:cNvSpPr>
            <a:spLocks noGrp="1"/>
          </p:cNvSpPr>
          <p:nvPr>
            <p:ph type="dt" sz="half" idx="10"/>
          </p:nvPr>
        </p:nvSpPr>
        <p:spPr/>
        <p:txBody>
          <a:bodyPr/>
          <a:lstStyle/>
          <a:p>
            <a:pPr>
              <a:lnSpc>
                <a:spcPct val="100000"/>
              </a:lnSpc>
            </a:pPr>
            <a:fld id="{DF6C0A33-8074-4EEE-A0F0-1A610C7BE841}"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47997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fr-FR" dirty="0"/>
              <a:t>Modifiez le style du titre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Modifier les styles du texte du masque</a:t>
            </a:r>
          </a:p>
        </p:txBody>
      </p:sp>
      <p:sp>
        <p:nvSpPr>
          <p:cNvPr id="4" name="Date Placeholder 3"/>
          <p:cNvSpPr>
            <a:spLocks noGrp="1"/>
          </p:cNvSpPr>
          <p:nvPr>
            <p:ph type="dt" sz="half" idx="10"/>
          </p:nvPr>
        </p:nvSpPr>
        <p:spPr/>
        <p:txBody>
          <a:bodyPr/>
          <a:lstStyle/>
          <a:p>
            <a:pPr>
              <a:lnSpc>
                <a:spcPct val="100000"/>
              </a:lnSpc>
            </a:pPr>
            <a:fld id="{578F8C98-5841-4310-A8B9-A2DC651B1031}"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57307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fr-FR" dirty="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Modifier les styles du texte du masque</a:t>
            </a:r>
          </a:p>
        </p:txBody>
      </p:sp>
      <p:sp>
        <p:nvSpPr>
          <p:cNvPr id="4" name="Date Placeholder 3"/>
          <p:cNvSpPr>
            <a:spLocks noGrp="1"/>
          </p:cNvSpPr>
          <p:nvPr>
            <p:ph type="dt" sz="half" idx="10"/>
          </p:nvPr>
        </p:nvSpPr>
        <p:spPr/>
        <p:txBody>
          <a:bodyPr/>
          <a:lstStyle/>
          <a:p>
            <a:pPr>
              <a:lnSpc>
                <a:spcPct val="100000"/>
              </a:lnSpc>
            </a:pPr>
            <a:fld id="{63BCB204-F16F-4F5D-AAC1-D6E83EF10C13}"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061436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fr-FR" dirty="0"/>
              <a:t>Modifiez le style du titre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dirty="0"/>
              <a:t>Modifier les styles du texte du masque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Modifier les styles du texte du masque</a:t>
            </a:r>
          </a:p>
        </p:txBody>
      </p:sp>
      <p:sp>
        <p:nvSpPr>
          <p:cNvPr id="4" name="Date Placeholder 3"/>
          <p:cNvSpPr>
            <a:spLocks noGrp="1"/>
          </p:cNvSpPr>
          <p:nvPr>
            <p:ph type="dt" sz="half" idx="10"/>
          </p:nvPr>
        </p:nvSpPr>
        <p:spPr/>
        <p:txBody>
          <a:bodyPr/>
          <a:lstStyle/>
          <a:p>
            <a:pPr>
              <a:lnSpc>
                <a:spcPct val="100000"/>
              </a:lnSpc>
            </a:pPr>
            <a:fld id="{2DB92C57-6C08-4BAA-8E4E-FB4953E9BF46}"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900105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a:lnSpc>
                <a:spcPct val="100000"/>
              </a:lnSpc>
            </a:pPr>
            <a:fld id="{C3E554CD-C336-4ACA-AABE-3365C201A782}"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80187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fr-FR" dirty="0"/>
              <a:t>Modifiez le style du titre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a:lnSpc>
                <a:spcPct val="100000"/>
              </a:lnSpc>
            </a:pPr>
            <a:fld id="{594AE0BA-6B15-4C97-A79C-6BA34EA08CD2}"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72210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fr-FR" dirty="0"/>
              <a:t>Modifiez le style du titre</a:t>
            </a:r>
            <a:endParaRPr lang="en-US" dirty="0"/>
          </a:p>
        </p:txBody>
      </p:sp>
      <p:sp>
        <p:nvSpPr>
          <p:cNvPr id="3" name="Content Placeholder 2"/>
          <p:cNvSpPr>
            <a:spLocks noGrp="1"/>
          </p:cNvSpPr>
          <p:nvPr>
            <p:ph idx="1"/>
          </p:nvPr>
        </p:nvSpPr>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10"/>
          </p:nvPr>
        </p:nvSpPr>
        <p:spPr/>
        <p:txBody>
          <a:bodyPr/>
          <a:lstStyle/>
          <a:p>
            <a:pPr>
              <a:lnSpc>
                <a:spcPct val="100000"/>
              </a:lnSpc>
            </a:pPr>
            <a:fld id="{D32ACA6E-6C55-4894-A569-62105E66D27A}"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792805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fr-FR" dirty="0"/>
              <a:t>Modifiez le style du titre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Modifier les styles du texte du masque</a:t>
            </a:r>
          </a:p>
        </p:txBody>
      </p:sp>
      <p:sp>
        <p:nvSpPr>
          <p:cNvPr id="4" name="Date Placeholder 3"/>
          <p:cNvSpPr>
            <a:spLocks noGrp="1"/>
          </p:cNvSpPr>
          <p:nvPr>
            <p:ph type="dt" sz="half" idx="10"/>
          </p:nvPr>
        </p:nvSpPr>
        <p:spPr/>
        <p:txBody>
          <a:bodyPr/>
          <a:lstStyle/>
          <a:p>
            <a:pPr>
              <a:lnSpc>
                <a:spcPct val="100000"/>
              </a:lnSpc>
            </a:pPr>
            <a:fld id="{C7C6D67B-646C-4EB5-AEF7-64FC3F1FAB8F}"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08657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Date Placeholder 4"/>
          <p:cNvSpPr>
            <a:spLocks noGrp="1"/>
          </p:cNvSpPr>
          <p:nvPr>
            <p:ph type="dt" sz="half" idx="10"/>
          </p:nvPr>
        </p:nvSpPr>
        <p:spPr/>
        <p:txBody>
          <a:bodyPr/>
          <a:lstStyle/>
          <a:p>
            <a:pPr>
              <a:lnSpc>
                <a:spcPct val="100000"/>
              </a:lnSpc>
            </a:pPr>
            <a:fld id="{A1D8D440-6D41-4EF1-8A30-FF8D7345F579}"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288002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dirty="0"/>
              <a:t>Modifiez le style du titre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a:t>Modifier les styles du texte du masque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Date Placeholder 6"/>
          <p:cNvSpPr>
            <a:spLocks noGrp="1"/>
          </p:cNvSpPr>
          <p:nvPr>
            <p:ph type="dt" sz="half" idx="10"/>
          </p:nvPr>
        </p:nvSpPr>
        <p:spPr/>
        <p:txBody>
          <a:bodyPr/>
          <a:lstStyle/>
          <a:p>
            <a:pPr>
              <a:lnSpc>
                <a:spcPct val="100000"/>
              </a:lnSpc>
            </a:pPr>
            <a:fld id="{435472F9-F811-4418-80A9-442C7E2000E8}"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99768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fr-FR" dirty="0"/>
              <a:t>Modifiez le style du titre</a:t>
            </a:r>
            <a:endParaRPr lang="en-US" dirty="0"/>
          </a:p>
        </p:txBody>
      </p:sp>
      <p:sp>
        <p:nvSpPr>
          <p:cNvPr id="3" name="Date Placeholder 2"/>
          <p:cNvSpPr>
            <a:spLocks noGrp="1"/>
          </p:cNvSpPr>
          <p:nvPr>
            <p:ph type="dt" sz="half" idx="10"/>
          </p:nvPr>
        </p:nvSpPr>
        <p:spPr/>
        <p:txBody>
          <a:bodyPr/>
          <a:lstStyle/>
          <a:p>
            <a:pPr>
              <a:lnSpc>
                <a:spcPct val="100000"/>
              </a:lnSpc>
            </a:pPr>
            <a:fld id="{14335472-D1CB-4B91-B8B6-474C0904F035}"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4" name="Footer Placeholder 3"/>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43754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EA593DC-5FFC-44EF-95AB-334FC78B2E75}"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3" name="Footer Placeholder 2"/>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4" name="Slide Number Placeholder 3"/>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70937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fr-FR" dirty="0"/>
              <a:t>Modifiez le style du titre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fr-FR" dirty="0"/>
              <a:t>Modifier les styles du texte du masque</a:t>
            </a:r>
          </a:p>
        </p:txBody>
      </p:sp>
      <p:sp>
        <p:nvSpPr>
          <p:cNvPr id="5" name="Date Placeholder 4"/>
          <p:cNvSpPr>
            <a:spLocks noGrp="1"/>
          </p:cNvSpPr>
          <p:nvPr>
            <p:ph type="dt" sz="half" idx="10"/>
          </p:nvPr>
        </p:nvSpPr>
        <p:spPr/>
        <p:txBody>
          <a:bodyPr/>
          <a:lstStyle/>
          <a:p>
            <a:pPr>
              <a:lnSpc>
                <a:spcPct val="100000"/>
              </a:lnSpc>
            </a:pPr>
            <a:fld id="{54D35819-206F-476A-BB30-8EE5FCA292BC}"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42771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fr-FR" dirty="0"/>
              <a:t>Modifiez le style du titre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Modifier les styles du texte du masque</a:t>
            </a:r>
          </a:p>
        </p:txBody>
      </p:sp>
      <p:sp>
        <p:nvSpPr>
          <p:cNvPr id="5" name="Date Placeholder 4"/>
          <p:cNvSpPr>
            <a:spLocks noGrp="1"/>
          </p:cNvSpPr>
          <p:nvPr>
            <p:ph type="dt" sz="half" idx="10"/>
          </p:nvPr>
        </p:nvSpPr>
        <p:spPr/>
        <p:txBody>
          <a:bodyPr/>
          <a:lstStyle/>
          <a:p>
            <a:pPr>
              <a:lnSpc>
                <a:spcPct val="100000"/>
              </a:lnSpc>
            </a:pPr>
            <a:fld id="{2A574B35-B347-41E9-8C6C-5DC37E36ECCD}"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endParaRPr lang="fr-FR" sz="2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80386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lnSpc>
                <a:spcPct val="100000"/>
              </a:lnSpc>
            </a:pPr>
            <a:fld id="{C9EB79E2-B128-43B5-AEFE-6739B410A05D}" type="datetime1">
              <a:rPr lang="fr-FR" sz="900" b="0" strike="noStrike" spc="-1" smtClean="0">
                <a:solidFill>
                  <a:srgbClr val="FFFFFF"/>
                </a:solidFill>
                <a:uFill>
                  <a:solidFill>
                    <a:srgbClr val="FFFFFF"/>
                  </a:solidFill>
                </a:uFill>
                <a:latin typeface="Calibri"/>
              </a:rPr>
              <a:t>13/05/2018</a:t>
            </a:fld>
            <a:endParaRPr lang="fr-FR" sz="9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fr-FR" sz="2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algn="r">
              <a:lnSpc>
                <a:spcPct val="100000"/>
              </a:lnSpc>
            </a:pPr>
            <a:fld id="{D9211517-B67E-442C-A6BF-B954067F4482}" type="slidenum">
              <a:rPr lang="fr-FR" sz="1050" b="0" strike="noStrike" spc="-1">
                <a:solidFill>
                  <a:srgbClr val="FFFFFF"/>
                </a:solidFill>
                <a:uFill>
                  <a:solidFill>
                    <a:srgbClr val="FFFFFF"/>
                  </a:solidFill>
                </a:uFill>
                <a:latin typeface="Calibri"/>
              </a:rPr>
              <a:t>‹N°›</a:t>
            </a:fld>
            <a:endParaRPr lang="fr-FR" sz="105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74395165"/>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30.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media" Target="../media/media5.mp4"/><Relationship Id="rId7" Type="http://schemas.openxmlformats.org/officeDocument/2006/relationships/image" Target="../media/image1.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18.xml"/><Relationship Id="rId11" Type="http://schemas.openxmlformats.org/officeDocument/2006/relationships/image" Target="../media/image36.PNG"/><Relationship Id="rId5" Type="http://schemas.openxmlformats.org/officeDocument/2006/relationships/slideLayout" Target="../slideLayouts/slideLayout7.xml"/><Relationship Id="rId10" Type="http://schemas.openxmlformats.org/officeDocument/2006/relationships/image" Target="../media/image35.png"/><Relationship Id="rId4" Type="http://schemas.openxmlformats.org/officeDocument/2006/relationships/video" Target="../media/media5.mp4"/><Relationship Id="rId9"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hdphoto" Target="../media/hdphoto4.wdp"/><Relationship Id="rId3" Type="http://schemas.openxmlformats.org/officeDocument/2006/relationships/hyperlink" Target="file:///C:\Users\karime\Desktop\mini%20projet%203E203\vid&#233;o_d&#233;monstration.mp4" TargetMode="External"/><Relationship Id="rId7" Type="http://schemas.openxmlformats.org/officeDocument/2006/relationships/diagramColors" Target="../diagrams/colors1.xml"/><Relationship Id="rId12"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image" Target="../media/image1.png"/><Relationship Id="rId5" Type="http://schemas.openxmlformats.org/officeDocument/2006/relationships/diagramLayout" Target="../diagrams/layout1.xml"/><Relationship Id="rId10" Type="http://schemas.microsoft.com/office/2007/relationships/hdphoto" Target="../media/hdphoto3.wdp"/><Relationship Id="rId4" Type="http://schemas.openxmlformats.org/officeDocument/2006/relationships/diagramData" Target="../diagrams/data1.xml"/><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21.png"/><Relationship Id="rId3" Type="http://schemas.microsoft.com/office/2007/relationships/media" Target="../media/media2.mp4"/><Relationship Id="rId7" Type="http://schemas.openxmlformats.org/officeDocument/2006/relationships/slideLayout" Target="../slideLayouts/slideLayout7.xml"/><Relationship Id="rId12"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9.png"/><Relationship Id="rId5" Type="http://schemas.microsoft.com/office/2007/relationships/media" Target="../media/media3.mp4"/><Relationship Id="rId10" Type="http://schemas.openxmlformats.org/officeDocument/2006/relationships/image" Target="../media/image9.PNG"/><Relationship Id="rId4" Type="http://schemas.openxmlformats.org/officeDocument/2006/relationships/video" Target="../media/media2.mp4"/><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1732523-F988-417A-B9C1-64C46B45A187}"/>
              </a:ext>
            </a:extLst>
          </p:cNvPr>
          <p:cNvPicPr/>
          <p:nvPr/>
        </p:nvPicPr>
        <p:blipFill>
          <a:blip r:embed="rId3"/>
          <a:stretch/>
        </p:blipFill>
        <p:spPr>
          <a:xfrm>
            <a:off x="966420" y="164160"/>
            <a:ext cx="1736280" cy="697320"/>
          </a:xfrm>
          <a:prstGeom prst="rect">
            <a:avLst/>
          </a:prstGeom>
          <a:ln>
            <a:noFill/>
          </a:ln>
        </p:spPr>
      </p:pic>
      <p:sp>
        <p:nvSpPr>
          <p:cNvPr id="5" name="CustomShape 1">
            <a:extLst>
              <a:ext uri="{FF2B5EF4-FFF2-40B4-BE49-F238E27FC236}">
                <a16:creationId xmlns:a16="http://schemas.microsoft.com/office/drawing/2014/main" id="{EB43F642-B8F1-40FE-9858-6FE5F5984D0B}"/>
              </a:ext>
            </a:extLst>
          </p:cNvPr>
          <p:cNvSpPr/>
          <p:nvPr/>
        </p:nvSpPr>
        <p:spPr>
          <a:xfrm>
            <a:off x="1518120" y="1640520"/>
            <a:ext cx="8119800" cy="1737720"/>
          </a:xfrm>
          <a:prstGeom prst="rect">
            <a:avLst/>
          </a:prstGeom>
          <a:solidFill>
            <a:schemeClr val="accent2"/>
          </a:solid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u="sng" strike="noStrike" spc="-1" dirty="0">
                <a:solidFill>
                  <a:srgbClr val="000000"/>
                </a:solidFill>
                <a:uFill>
                  <a:solidFill>
                    <a:srgbClr val="FFFFFF"/>
                  </a:solidFill>
                </a:uFill>
                <a:latin typeface="Calibri"/>
              </a:rPr>
              <a:t>Mini-Projet 3E201:Console PMC-E201 sur FPGA</a:t>
            </a:r>
            <a:endParaRPr lang="fr-FR" sz="3600" b="0" strike="noStrike" spc="-1" dirty="0">
              <a:solidFill>
                <a:srgbClr val="000000"/>
              </a:solidFill>
              <a:uFill>
                <a:solidFill>
                  <a:srgbClr val="FFFFFF"/>
                </a:solidFill>
              </a:uFill>
              <a:latin typeface="Arial"/>
            </a:endParaRPr>
          </a:p>
          <a:p>
            <a:pPr algn="ctr">
              <a:lnSpc>
                <a:spcPct val="100000"/>
              </a:lnSpc>
            </a:pPr>
            <a:endParaRPr lang="fr-FR" sz="3600" b="0" strike="noStrike" spc="-1">
              <a:solidFill>
                <a:srgbClr val="000000"/>
              </a:solidFill>
              <a:uFill>
                <a:solidFill>
                  <a:srgbClr val="FFFFFF"/>
                </a:solidFill>
              </a:uFill>
              <a:latin typeface="Arial"/>
            </a:endParaRPr>
          </a:p>
        </p:txBody>
      </p:sp>
      <p:pic>
        <p:nvPicPr>
          <p:cNvPr id="6" name="Image 6">
            <a:extLst>
              <a:ext uri="{FF2B5EF4-FFF2-40B4-BE49-F238E27FC236}">
                <a16:creationId xmlns:a16="http://schemas.microsoft.com/office/drawing/2014/main" id="{798CC230-D017-4EF3-A0E6-D16779AF74A3}"/>
              </a:ext>
            </a:extLst>
          </p:cNvPr>
          <p:cNvPicPr/>
          <p:nvPr/>
        </p:nvPicPr>
        <p:blipFill>
          <a:blip r:embed="rId4"/>
          <a:stretch/>
        </p:blipFill>
        <p:spPr>
          <a:xfrm>
            <a:off x="1331280" y="3765600"/>
            <a:ext cx="2742840" cy="2230920"/>
          </a:xfrm>
          <a:prstGeom prst="rect">
            <a:avLst/>
          </a:prstGeom>
          <a:ln>
            <a:noFill/>
          </a:ln>
        </p:spPr>
      </p:pic>
      <p:sp>
        <p:nvSpPr>
          <p:cNvPr id="7" name="CustomShape 2">
            <a:extLst>
              <a:ext uri="{FF2B5EF4-FFF2-40B4-BE49-F238E27FC236}">
                <a16:creationId xmlns:a16="http://schemas.microsoft.com/office/drawing/2014/main" id="{09EDB7B7-BEF3-4C22-B6AC-FF645C103F9D}"/>
              </a:ext>
            </a:extLst>
          </p:cNvPr>
          <p:cNvSpPr/>
          <p:nvPr/>
        </p:nvSpPr>
        <p:spPr>
          <a:xfrm>
            <a:off x="8131680" y="4731480"/>
            <a:ext cx="3174120" cy="100656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2000" b="1" u="sng" strike="noStrike" spc="-1" dirty="0">
                <a:solidFill>
                  <a:srgbClr val="000000"/>
                </a:solidFill>
                <a:uFill>
                  <a:solidFill>
                    <a:srgbClr val="FFFFFF"/>
                  </a:solidFill>
                </a:uFill>
                <a:latin typeface="Calibri"/>
              </a:rPr>
              <a:t>Présenté par:</a:t>
            </a:r>
            <a:endParaRPr lang="fr-FR" sz="2000" b="0" strike="noStrike" spc="-1" dirty="0">
              <a:solidFill>
                <a:srgbClr val="000000"/>
              </a:solidFill>
              <a:uFill>
                <a:solidFill>
                  <a:srgbClr val="FFFFFF"/>
                </a:solidFill>
              </a:uFill>
              <a:latin typeface="Arial"/>
            </a:endParaRPr>
          </a:p>
          <a:p>
            <a:pPr algn="ctr">
              <a:lnSpc>
                <a:spcPct val="100000"/>
              </a:lnSpc>
            </a:pPr>
            <a:r>
              <a:rPr lang="fr-FR" sz="2000" b="0" strike="noStrike" spc="-1" dirty="0">
                <a:solidFill>
                  <a:srgbClr val="000000"/>
                </a:solidFill>
                <a:uFill>
                  <a:solidFill>
                    <a:srgbClr val="FFFFFF"/>
                  </a:solidFill>
                </a:uFill>
                <a:latin typeface="Calibri"/>
              </a:rPr>
              <a:t>DIOP Aminata</a:t>
            </a:r>
            <a:endParaRPr lang="fr-FR" sz="2000" b="0" strike="noStrike" spc="-1" dirty="0">
              <a:solidFill>
                <a:srgbClr val="000000"/>
              </a:solidFill>
              <a:uFill>
                <a:solidFill>
                  <a:srgbClr val="FFFFFF"/>
                </a:solidFill>
              </a:uFill>
              <a:latin typeface="Arial"/>
            </a:endParaRPr>
          </a:p>
          <a:p>
            <a:pPr algn="ctr">
              <a:lnSpc>
                <a:spcPct val="100000"/>
              </a:lnSpc>
            </a:pPr>
            <a:r>
              <a:rPr lang="fr-FR" sz="2000" b="0" strike="noStrike" spc="-1" dirty="0">
                <a:solidFill>
                  <a:srgbClr val="000000"/>
                </a:solidFill>
                <a:uFill>
                  <a:solidFill>
                    <a:srgbClr val="FFFFFF"/>
                  </a:solidFill>
                </a:uFill>
                <a:latin typeface="Calibri"/>
              </a:rPr>
              <a:t>NDOYE Mouhamadou</a:t>
            </a:r>
            <a:endParaRPr lang="fr-FR" sz="20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182688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Image 2"/>
          <p:cNvPicPr/>
          <p:nvPr/>
        </p:nvPicPr>
        <p:blipFill>
          <a:blip r:embed="rId3"/>
          <a:stretch/>
        </p:blipFill>
        <p:spPr>
          <a:xfrm>
            <a:off x="80640" y="118440"/>
            <a:ext cx="2484000" cy="999360"/>
          </a:xfrm>
          <a:prstGeom prst="rect">
            <a:avLst/>
          </a:prstGeom>
          <a:ln>
            <a:noFill/>
          </a:ln>
        </p:spPr>
      </p:pic>
      <p:pic>
        <p:nvPicPr>
          <p:cNvPr id="4" name="Image 3">
            <a:extLst>
              <a:ext uri="{FF2B5EF4-FFF2-40B4-BE49-F238E27FC236}">
                <a16:creationId xmlns:a16="http://schemas.microsoft.com/office/drawing/2014/main" id="{BC624985-2D9C-4BC6-9CD4-5A81ADCB1DCD}"/>
              </a:ext>
            </a:extLst>
          </p:cNvPr>
          <p:cNvPicPr>
            <a:picLocks noChangeAspect="1"/>
          </p:cNvPicPr>
          <p:nvPr/>
        </p:nvPicPr>
        <p:blipFill rotWithShape="1">
          <a:blip r:embed="rId4">
            <a:extLst>
              <a:ext uri="{28A0092B-C50C-407E-A947-70E740481C1C}">
                <a14:useLocalDpi xmlns:a14="http://schemas.microsoft.com/office/drawing/2010/main" val="0"/>
              </a:ext>
            </a:extLst>
          </a:blip>
          <a:srcRect l="2679" t="2106" r="2444" b="1253"/>
          <a:stretch/>
        </p:blipFill>
        <p:spPr>
          <a:xfrm>
            <a:off x="-1567" y="2787905"/>
            <a:ext cx="5689584" cy="3757304"/>
          </a:xfrm>
          <a:prstGeom prst="rect">
            <a:avLst/>
          </a:prstGeom>
        </p:spPr>
      </p:pic>
      <p:sp>
        <p:nvSpPr>
          <p:cNvPr id="3" name="Rectangle : coins arrondis 2">
            <a:extLst>
              <a:ext uri="{FF2B5EF4-FFF2-40B4-BE49-F238E27FC236}">
                <a16:creationId xmlns:a16="http://schemas.microsoft.com/office/drawing/2014/main" id="{429CC72F-DAFC-45D9-A640-26DC5C917A18}"/>
              </a:ext>
            </a:extLst>
          </p:cNvPr>
          <p:cNvSpPr/>
          <p:nvPr/>
        </p:nvSpPr>
        <p:spPr>
          <a:xfrm>
            <a:off x="3609630" y="3043884"/>
            <a:ext cx="1710429" cy="3334936"/>
          </a:xfrm>
          <a:prstGeom prst="round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F04A228F-2338-4C17-BEA0-82DB388AFA2B}"/>
              </a:ext>
            </a:extLst>
          </p:cNvPr>
          <p:cNvSpPr/>
          <p:nvPr/>
        </p:nvSpPr>
        <p:spPr>
          <a:xfrm>
            <a:off x="379918" y="3242184"/>
            <a:ext cx="2452914" cy="2757715"/>
          </a:xfrm>
          <a:prstGeom prst="round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2523F891-34BB-458E-A0E2-8749BAA823C1}"/>
              </a:ext>
            </a:extLst>
          </p:cNvPr>
          <p:cNvSpPr/>
          <p:nvPr/>
        </p:nvSpPr>
        <p:spPr>
          <a:xfrm>
            <a:off x="3633657" y="3225381"/>
            <a:ext cx="1710429" cy="1440578"/>
          </a:xfrm>
          <a:prstGeom prst="round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EF99C9FE-17D6-4890-B725-069FB274DF6D}"/>
              </a:ext>
            </a:extLst>
          </p:cNvPr>
          <p:cNvSpPr/>
          <p:nvPr/>
        </p:nvSpPr>
        <p:spPr>
          <a:xfrm>
            <a:off x="7782802" y="763669"/>
            <a:ext cx="1251524" cy="124822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Compteur</a:t>
            </a:r>
          </a:p>
          <a:p>
            <a:pPr algn="ctr"/>
            <a:r>
              <a:rPr lang="fr-FR" dirty="0">
                <a:solidFill>
                  <a:schemeClr val="tx1"/>
                </a:solidFill>
              </a:rPr>
              <a:t>10 bits</a:t>
            </a:r>
          </a:p>
        </p:txBody>
      </p:sp>
      <p:cxnSp>
        <p:nvCxnSpPr>
          <p:cNvPr id="19" name="Connecteur droit 18">
            <a:extLst>
              <a:ext uri="{FF2B5EF4-FFF2-40B4-BE49-F238E27FC236}">
                <a16:creationId xmlns:a16="http://schemas.microsoft.com/office/drawing/2014/main" id="{C5ADA9B6-6090-43D3-88EF-F718FF94A802}"/>
              </a:ext>
            </a:extLst>
          </p:cNvPr>
          <p:cNvCxnSpPr>
            <a:cxnSpLocks/>
          </p:cNvCxnSpPr>
          <p:nvPr/>
        </p:nvCxnSpPr>
        <p:spPr>
          <a:xfrm>
            <a:off x="8016869" y="2011897"/>
            <a:ext cx="0" cy="598714"/>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sp>
        <p:nvSpPr>
          <p:cNvPr id="20" name="Ellipse 19">
            <a:extLst>
              <a:ext uri="{FF2B5EF4-FFF2-40B4-BE49-F238E27FC236}">
                <a16:creationId xmlns:a16="http://schemas.microsoft.com/office/drawing/2014/main" id="{E34B3EBB-2DC5-431A-BD4A-88828CA2AB93}"/>
              </a:ext>
            </a:extLst>
          </p:cNvPr>
          <p:cNvSpPr/>
          <p:nvPr/>
        </p:nvSpPr>
        <p:spPr>
          <a:xfrm>
            <a:off x="8597440" y="2011897"/>
            <a:ext cx="145143" cy="18868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1" name="Connecteur droit 20">
            <a:extLst>
              <a:ext uri="{FF2B5EF4-FFF2-40B4-BE49-F238E27FC236}">
                <a16:creationId xmlns:a16="http://schemas.microsoft.com/office/drawing/2014/main" id="{E16E84B0-5C08-4643-89AE-6F65918379D3}"/>
              </a:ext>
            </a:extLst>
          </p:cNvPr>
          <p:cNvCxnSpPr>
            <a:cxnSpLocks/>
          </p:cNvCxnSpPr>
          <p:nvPr/>
        </p:nvCxnSpPr>
        <p:spPr>
          <a:xfrm>
            <a:off x="8670011" y="2200583"/>
            <a:ext cx="0" cy="410028"/>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sp>
        <p:nvSpPr>
          <p:cNvPr id="22" name="Rectangle : avec coins rognés en haut 21">
            <a:extLst>
              <a:ext uri="{FF2B5EF4-FFF2-40B4-BE49-F238E27FC236}">
                <a16:creationId xmlns:a16="http://schemas.microsoft.com/office/drawing/2014/main" id="{1E4A0711-82EC-4D92-AB0A-826004DBB787}"/>
              </a:ext>
            </a:extLst>
          </p:cNvPr>
          <p:cNvSpPr/>
          <p:nvPr/>
        </p:nvSpPr>
        <p:spPr>
          <a:xfrm rot="5400000">
            <a:off x="6193314" y="996957"/>
            <a:ext cx="1440000" cy="756000"/>
          </a:xfrm>
          <a:prstGeom prst="snip2SameRect">
            <a:avLst>
              <a:gd name="adj1" fmla="val 36425"/>
              <a:gd name="adj2" fmla="val 0"/>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fr-FR" dirty="0">
                <a:solidFill>
                  <a:schemeClr val="tx1"/>
                </a:solidFill>
              </a:rPr>
              <a:t>MUX</a:t>
            </a:r>
          </a:p>
        </p:txBody>
      </p:sp>
      <p:cxnSp>
        <p:nvCxnSpPr>
          <p:cNvPr id="30" name="Connecteur droit 29">
            <a:extLst>
              <a:ext uri="{FF2B5EF4-FFF2-40B4-BE49-F238E27FC236}">
                <a16:creationId xmlns:a16="http://schemas.microsoft.com/office/drawing/2014/main" id="{098DCD68-1E24-41C4-B84D-2D55C397F676}"/>
              </a:ext>
            </a:extLst>
          </p:cNvPr>
          <p:cNvCxnSpPr>
            <a:cxnSpLocks/>
          </p:cNvCxnSpPr>
          <p:nvPr/>
        </p:nvCxnSpPr>
        <p:spPr>
          <a:xfrm>
            <a:off x="5344145" y="1295501"/>
            <a:ext cx="216000" cy="0"/>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32" name="Connecteur droit 31">
            <a:extLst>
              <a:ext uri="{FF2B5EF4-FFF2-40B4-BE49-F238E27FC236}">
                <a16:creationId xmlns:a16="http://schemas.microsoft.com/office/drawing/2014/main" id="{9EEF29B7-85B3-4AAE-96BD-781B7949FECC}"/>
              </a:ext>
            </a:extLst>
          </p:cNvPr>
          <p:cNvCxnSpPr>
            <a:cxnSpLocks/>
          </p:cNvCxnSpPr>
          <p:nvPr/>
        </p:nvCxnSpPr>
        <p:spPr>
          <a:xfrm flipH="1">
            <a:off x="9058353" y="1420439"/>
            <a:ext cx="468000" cy="0"/>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68" name="Connecteur droit avec flèche 67">
            <a:extLst>
              <a:ext uri="{FF2B5EF4-FFF2-40B4-BE49-F238E27FC236}">
                <a16:creationId xmlns:a16="http://schemas.microsoft.com/office/drawing/2014/main" id="{9F8C08C0-7AB0-4D71-BD64-5C46494B630D}"/>
              </a:ext>
            </a:extLst>
          </p:cNvPr>
          <p:cNvCxnSpPr>
            <a:cxnSpLocks/>
          </p:cNvCxnSpPr>
          <p:nvPr/>
        </p:nvCxnSpPr>
        <p:spPr>
          <a:xfrm flipV="1">
            <a:off x="6634595" y="2072631"/>
            <a:ext cx="0" cy="885233"/>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72" name="Connecteur droit avec flèche 71">
            <a:extLst>
              <a:ext uri="{FF2B5EF4-FFF2-40B4-BE49-F238E27FC236}">
                <a16:creationId xmlns:a16="http://schemas.microsoft.com/office/drawing/2014/main" id="{4573579A-4659-4083-8335-9EFA968F6BA5}"/>
              </a:ext>
            </a:extLst>
          </p:cNvPr>
          <p:cNvCxnSpPr>
            <a:cxnSpLocks/>
          </p:cNvCxnSpPr>
          <p:nvPr/>
        </p:nvCxnSpPr>
        <p:spPr>
          <a:xfrm flipV="1">
            <a:off x="6913314" y="2072631"/>
            <a:ext cx="0" cy="885233"/>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94" name="Connecteur droit 93">
            <a:extLst>
              <a:ext uri="{FF2B5EF4-FFF2-40B4-BE49-F238E27FC236}">
                <a16:creationId xmlns:a16="http://schemas.microsoft.com/office/drawing/2014/main" id="{660FFD0C-5F9E-4399-9A55-2C41DF2EED96}"/>
              </a:ext>
            </a:extLst>
          </p:cNvPr>
          <p:cNvCxnSpPr>
            <a:cxnSpLocks/>
          </p:cNvCxnSpPr>
          <p:nvPr/>
        </p:nvCxnSpPr>
        <p:spPr>
          <a:xfrm>
            <a:off x="9318656" y="246743"/>
            <a:ext cx="0" cy="1152000"/>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98" name="Connecteur droit 97">
            <a:extLst>
              <a:ext uri="{FF2B5EF4-FFF2-40B4-BE49-F238E27FC236}">
                <a16:creationId xmlns:a16="http://schemas.microsoft.com/office/drawing/2014/main" id="{634259E0-8880-4A6C-8B80-79D1FABC14B6}"/>
              </a:ext>
            </a:extLst>
          </p:cNvPr>
          <p:cNvCxnSpPr>
            <a:cxnSpLocks/>
          </p:cNvCxnSpPr>
          <p:nvPr/>
        </p:nvCxnSpPr>
        <p:spPr>
          <a:xfrm flipH="1">
            <a:off x="5344145" y="246743"/>
            <a:ext cx="3965226" cy="0"/>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103" name="Connecteur droit 102">
            <a:extLst>
              <a:ext uri="{FF2B5EF4-FFF2-40B4-BE49-F238E27FC236}">
                <a16:creationId xmlns:a16="http://schemas.microsoft.com/office/drawing/2014/main" id="{EB5942C9-657D-4EAC-8E83-EF9AB9407F78}"/>
              </a:ext>
            </a:extLst>
          </p:cNvPr>
          <p:cNvCxnSpPr>
            <a:cxnSpLocks/>
          </p:cNvCxnSpPr>
          <p:nvPr/>
        </p:nvCxnSpPr>
        <p:spPr>
          <a:xfrm flipV="1">
            <a:off x="5344145" y="246743"/>
            <a:ext cx="0" cy="653142"/>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108" name="Connecteur droit avec flèche 107">
            <a:extLst>
              <a:ext uri="{FF2B5EF4-FFF2-40B4-BE49-F238E27FC236}">
                <a16:creationId xmlns:a16="http://schemas.microsoft.com/office/drawing/2014/main" id="{9173C7F4-025B-4BBB-9BC8-7E4BFD6ABA19}"/>
              </a:ext>
            </a:extLst>
          </p:cNvPr>
          <p:cNvCxnSpPr>
            <a:cxnSpLocks/>
          </p:cNvCxnSpPr>
          <p:nvPr/>
        </p:nvCxnSpPr>
        <p:spPr>
          <a:xfrm flipV="1">
            <a:off x="5366924" y="899884"/>
            <a:ext cx="1188000" cy="1"/>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sp>
        <p:nvSpPr>
          <p:cNvPr id="110" name="Ellipse 109">
            <a:extLst>
              <a:ext uri="{FF2B5EF4-FFF2-40B4-BE49-F238E27FC236}">
                <a16:creationId xmlns:a16="http://schemas.microsoft.com/office/drawing/2014/main" id="{3FBE2EB0-8BAA-45C6-8DDA-B0471407D362}"/>
              </a:ext>
            </a:extLst>
          </p:cNvPr>
          <p:cNvSpPr/>
          <p:nvPr/>
        </p:nvSpPr>
        <p:spPr>
          <a:xfrm>
            <a:off x="5576169" y="1005318"/>
            <a:ext cx="620406" cy="58036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+1</a:t>
            </a:r>
          </a:p>
        </p:txBody>
      </p:sp>
      <p:cxnSp>
        <p:nvCxnSpPr>
          <p:cNvPr id="111" name="Connecteur droit 110">
            <a:extLst>
              <a:ext uri="{FF2B5EF4-FFF2-40B4-BE49-F238E27FC236}">
                <a16:creationId xmlns:a16="http://schemas.microsoft.com/office/drawing/2014/main" id="{33F29923-CB7F-4408-9C59-39C792D104CC}"/>
              </a:ext>
            </a:extLst>
          </p:cNvPr>
          <p:cNvCxnSpPr>
            <a:cxnSpLocks/>
          </p:cNvCxnSpPr>
          <p:nvPr/>
        </p:nvCxnSpPr>
        <p:spPr>
          <a:xfrm flipV="1">
            <a:off x="5344145" y="899883"/>
            <a:ext cx="0" cy="396000"/>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117" name="Connecteur droit avec flèche 116">
            <a:extLst>
              <a:ext uri="{FF2B5EF4-FFF2-40B4-BE49-F238E27FC236}">
                <a16:creationId xmlns:a16="http://schemas.microsoft.com/office/drawing/2014/main" id="{DE985A2F-8CD4-446B-8E44-61623E302D06}"/>
              </a:ext>
            </a:extLst>
          </p:cNvPr>
          <p:cNvCxnSpPr>
            <a:cxnSpLocks/>
          </p:cNvCxnSpPr>
          <p:nvPr/>
        </p:nvCxnSpPr>
        <p:spPr>
          <a:xfrm flipV="1">
            <a:off x="6201435" y="1295500"/>
            <a:ext cx="360000" cy="1"/>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18" name="Connecteur droit 117">
            <a:extLst>
              <a:ext uri="{FF2B5EF4-FFF2-40B4-BE49-F238E27FC236}">
                <a16:creationId xmlns:a16="http://schemas.microsoft.com/office/drawing/2014/main" id="{CE7C6FCE-DE16-4218-8689-14FC21F5D03C}"/>
              </a:ext>
            </a:extLst>
          </p:cNvPr>
          <p:cNvCxnSpPr>
            <a:cxnSpLocks/>
          </p:cNvCxnSpPr>
          <p:nvPr/>
        </p:nvCxnSpPr>
        <p:spPr>
          <a:xfrm>
            <a:off x="6187689" y="1553028"/>
            <a:ext cx="0" cy="562709"/>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121" name="Connecteur droit avec flèche 120">
            <a:extLst>
              <a:ext uri="{FF2B5EF4-FFF2-40B4-BE49-F238E27FC236}">
                <a16:creationId xmlns:a16="http://schemas.microsoft.com/office/drawing/2014/main" id="{60FB86DC-BCCA-48CD-9109-95BED26C1E5E}"/>
              </a:ext>
            </a:extLst>
          </p:cNvPr>
          <p:cNvCxnSpPr>
            <a:cxnSpLocks/>
          </p:cNvCxnSpPr>
          <p:nvPr/>
        </p:nvCxnSpPr>
        <p:spPr>
          <a:xfrm>
            <a:off x="6196575" y="1703943"/>
            <a:ext cx="342229" cy="0"/>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23" name="Connecteur droit 122">
            <a:extLst>
              <a:ext uri="{FF2B5EF4-FFF2-40B4-BE49-F238E27FC236}">
                <a16:creationId xmlns:a16="http://schemas.microsoft.com/office/drawing/2014/main" id="{B1A1B7D1-E61A-4DF9-817E-8EEDF41540D3}"/>
              </a:ext>
            </a:extLst>
          </p:cNvPr>
          <p:cNvCxnSpPr>
            <a:cxnSpLocks/>
          </p:cNvCxnSpPr>
          <p:nvPr/>
        </p:nvCxnSpPr>
        <p:spPr>
          <a:xfrm flipH="1">
            <a:off x="5938689" y="2090384"/>
            <a:ext cx="249000" cy="299357"/>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125" name="Connecteur droit 124">
            <a:extLst>
              <a:ext uri="{FF2B5EF4-FFF2-40B4-BE49-F238E27FC236}">
                <a16:creationId xmlns:a16="http://schemas.microsoft.com/office/drawing/2014/main" id="{120E3F93-9384-466F-9EAF-D4349A618DFC}"/>
              </a:ext>
            </a:extLst>
          </p:cNvPr>
          <p:cNvCxnSpPr>
            <a:cxnSpLocks/>
          </p:cNvCxnSpPr>
          <p:nvPr/>
        </p:nvCxnSpPr>
        <p:spPr>
          <a:xfrm flipH="1">
            <a:off x="5938689" y="1554263"/>
            <a:ext cx="249000" cy="299357"/>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127" name="Connecteur droit 126">
            <a:extLst>
              <a:ext uri="{FF2B5EF4-FFF2-40B4-BE49-F238E27FC236}">
                <a16:creationId xmlns:a16="http://schemas.microsoft.com/office/drawing/2014/main" id="{E9E910A8-2EFA-42AF-9521-72471A446E89}"/>
              </a:ext>
            </a:extLst>
          </p:cNvPr>
          <p:cNvCxnSpPr>
            <a:cxnSpLocks/>
          </p:cNvCxnSpPr>
          <p:nvPr/>
        </p:nvCxnSpPr>
        <p:spPr>
          <a:xfrm flipH="1">
            <a:off x="5934247" y="1799191"/>
            <a:ext cx="249000" cy="299357"/>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128" name="Connecteur droit avec flèche 127">
            <a:extLst>
              <a:ext uri="{FF2B5EF4-FFF2-40B4-BE49-F238E27FC236}">
                <a16:creationId xmlns:a16="http://schemas.microsoft.com/office/drawing/2014/main" id="{CEE09C61-8237-4E75-BD21-D0C6B864B53F}"/>
              </a:ext>
            </a:extLst>
          </p:cNvPr>
          <p:cNvCxnSpPr>
            <a:cxnSpLocks/>
          </p:cNvCxnSpPr>
          <p:nvPr/>
        </p:nvCxnSpPr>
        <p:spPr>
          <a:xfrm>
            <a:off x="7291314" y="1387783"/>
            <a:ext cx="481263" cy="1"/>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179" name="Connecteur droit 178">
            <a:extLst>
              <a:ext uri="{FF2B5EF4-FFF2-40B4-BE49-F238E27FC236}">
                <a16:creationId xmlns:a16="http://schemas.microsoft.com/office/drawing/2014/main" id="{E4D82EA3-5426-44DD-97AF-00A653C457DF}"/>
              </a:ext>
            </a:extLst>
          </p:cNvPr>
          <p:cNvCxnSpPr>
            <a:cxnSpLocks/>
          </p:cNvCxnSpPr>
          <p:nvPr/>
        </p:nvCxnSpPr>
        <p:spPr>
          <a:xfrm>
            <a:off x="9526353" y="1420439"/>
            <a:ext cx="0" cy="598714"/>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sp>
        <p:nvSpPr>
          <p:cNvPr id="180" name="Ellipse 179">
            <a:extLst>
              <a:ext uri="{FF2B5EF4-FFF2-40B4-BE49-F238E27FC236}">
                <a16:creationId xmlns:a16="http://schemas.microsoft.com/office/drawing/2014/main" id="{4656CAC4-076F-49D7-B973-BF6C89D91327}"/>
              </a:ext>
            </a:extLst>
          </p:cNvPr>
          <p:cNvSpPr/>
          <p:nvPr/>
        </p:nvSpPr>
        <p:spPr>
          <a:xfrm>
            <a:off x="9006523" y="2030252"/>
            <a:ext cx="1080266" cy="869955"/>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=1023?</a:t>
            </a:r>
          </a:p>
        </p:txBody>
      </p:sp>
      <p:cxnSp>
        <p:nvCxnSpPr>
          <p:cNvPr id="181" name="Connecteur droit avec flèche 180">
            <a:extLst>
              <a:ext uri="{FF2B5EF4-FFF2-40B4-BE49-F238E27FC236}">
                <a16:creationId xmlns:a16="http://schemas.microsoft.com/office/drawing/2014/main" id="{272FA824-1219-4D3F-B867-45BB7EAC6E5E}"/>
              </a:ext>
            </a:extLst>
          </p:cNvPr>
          <p:cNvCxnSpPr>
            <a:cxnSpLocks/>
          </p:cNvCxnSpPr>
          <p:nvPr/>
        </p:nvCxnSpPr>
        <p:spPr>
          <a:xfrm>
            <a:off x="9580088" y="2900207"/>
            <a:ext cx="0" cy="432000"/>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sp>
        <p:nvSpPr>
          <p:cNvPr id="256" name="Rectangle 255">
            <a:extLst>
              <a:ext uri="{FF2B5EF4-FFF2-40B4-BE49-F238E27FC236}">
                <a16:creationId xmlns:a16="http://schemas.microsoft.com/office/drawing/2014/main" id="{72704214-9855-45CB-A8A3-55A9048BD4C3}"/>
              </a:ext>
            </a:extLst>
          </p:cNvPr>
          <p:cNvSpPr/>
          <p:nvPr/>
        </p:nvSpPr>
        <p:spPr>
          <a:xfrm>
            <a:off x="8334946" y="4134127"/>
            <a:ext cx="1251524" cy="1248228"/>
          </a:xfrm>
          <a:prstGeom prst="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Compteur</a:t>
            </a:r>
          </a:p>
          <a:p>
            <a:pPr algn="ctr"/>
            <a:r>
              <a:rPr lang="fr-FR" dirty="0">
                <a:solidFill>
                  <a:schemeClr val="tx1"/>
                </a:solidFill>
              </a:rPr>
              <a:t>6 bits</a:t>
            </a:r>
          </a:p>
        </p:txBody>
      </p:sp>
      <p:cxnSp>
        <p:nvCxnSpPr>
          <p:cNvPr id="257" name="Connecteur droit 256">
            <a:extLst>
              <a:ext uri="{FF2B5EF4-FFF2-40B4-BE49-F238E27FC236}">
                <a16:creationId xmlns:a16="http://schemas.microsoft.com/office/drawing/2014/main" id="{34410186-39A3-428F-99FF-67C52268D443}"/>
              </a:ext>
            </a:extLst>
          </p:cNvPr>
          <p:cNvCxnSpPr>
            <a:cxnSpLocks/>
          </p:cNvCxnSpPr>
          <p:nvPr/>
        </p:nvCxnSpPr>
        <p:spPr>
          <a:xfrm>
            <a:off x="8569013" y="5382355"/>
            <a:ext cx="0" cy="598714"/>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sp>
        <p:nvSpPr>
          <p:cNvPr id="258" name="Ellipse 257">
            <a:extLst>
              <a:ext uri="{FF2B5EF4-FFF2-40B4-BE49-F238E27FC236}">
                <a16:creationId xmlns:a16="http://schemas.microsoft.com/office/drawing/2014/main" id="{ABDE464F-B178-4119-B61A-A4AB901AD60D}"/>
              </a:ext>
            </a:extLst>
          </p:cNvPr>
          <p:cNvSpPr/>
          <p:nvPr/>
        </p:nvSpPr>
        <p:spPr>
          <a:xfrm>
            <a:off x="9149584" y="5382355"/>
            <a:ext cx="145143" cy="18868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59" name="Connecteur droit 258">
            <a:extLst>
              <a:ext uri="{FF2B5EF4-FFF2-40B4-BE49-F238E27FC236}">
                <a16:creationId xmlns:a16="http://schemas.microsoft.com/office/drawing/2014/main" id="{E96F5023-4D86-4CB4-AB84-61284D9C2BF7}"/>
              </a:ext>
            </a:extLst>
          </p:cNvPr>
          <p:cNvCxnSpPr>
            <a:cxnSpLocks/>
          </p:cNvCxnSpPr>
          <p:nvPr/>
        </p:nvCxnSpPr>
        <p:spPr>
          <a:xfrm>
            <a:off x="9222155" y="5571041"/>
            <a:ext cx="0" cy="410028"/>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sp>
        <p:nvSpPr>
          <p:cNvPr id="260" name="Rectangle : avec coins rognés en haut 259">
            <a:extLst>
              <a:ext uri="{FF2B5EF4-FFF2-40B4-BE49-F238E27FC236}">
                <a16:creationId xmlns:a16="http://schemas.microsoft.com/office/drawing/2014/main" id="{373B6985-0ED4-4AB8-A9CD-EC21C03C4ED1}"/>
              </a:ext>
            </a:extLst>
          </p:cNvPr>
          <p:cNvSpPr/>
          <p:nvPr/>
        </p:nvSpPr>
        <p:spPr>
          <a:xfrm rot="5400000">
            <a:off x="6745458" y="4367415"/>
            <a:ext cx="1440000" cy="756000"/>
          </a:xfrm>
          <a:prstGeom prst="snip2SameRect">
            <a:avLst>
              <a:gd name="adj1" fmla="val 36425"/>
              <a:gd name="adj2" fmla="val 0"/>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fr-FR" dirty="0">
                <a:solidFill>
                  <a:schemeClr val="tx1"/>
                </a:solidFill>
              </a:rPr>
              <a:t>MUX</a:t>
            </a:r>
          </a:p>
        </p:txBody>
      </p:sp>
      <p:cxnSp>
        <p:nvCxnSpPr>
          <p:cNvPr id="261" name="Connecteur droit 260">
            <a:extLst>
              <a:ext uri="{FF2B5EF4-FFF2-40B4-BE49-F238E27FC236}">
                <a16:creationId xmlns:a16="http://schemas.microsoft.com/office/drawing/2014/main" id="{717C999D-ECA0-4152-A2BD-CDCF4BB1558A}"/>
              </a:ext>
            </a:extLst>
          </p:cNvPr>
          <p:cNvCxnSpPr>
            <a:cxnSpLocks/>
          </p:cNvCxnSpPr>
          <p:nvPr/>
        </p:nvCxnSpPr>
        <p:spPr>
          <a:xfrm>
            <a:off x="5896289" y="4665959"/>
            <a:ext cx="216000" cy="0"/>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262" name="Connecteur droit 261">
            <a:extLst>
              <a:ext uri="{FF2B5EF4-FFF2-40B4-BE49-F238E27FC236}">
                <a16:creationId xmlns:a16="http://schemas.microsoft.com/office/drawing/2014/main" id="{69F7C696-6744-40D2-A8F4-5E44103B0E47}"/>
              </a:ext>
            </a:extLst>
          </p:cNvPr>
          <p:cNvCxnSpPr>
            <a:cxnSpLocks/>
          </p:cNvCxnSpPr>
          <p:nvPr/>
        </p:nvCxnSpPr>
        <p:spPr>
          <a:xfrm flipH="1">
            <a:off x="9610497" y="4790897"/>
            <a:ext cx="468000" cy="0"/>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263" name="Connecteur droit avec flèche 262">
            <a:extLst>
              <a:ext uri="{FF2B5EF4-FFF2-40B4-BE49-F238E27FC236}">
                <a16:creationId xmlns:a16="http://schemas.microsoft.com/office/drawing/2014/main" id="{C09B0DD3-5C93-4169-BB51-960CD0EFD130}"/>
              </a:ext>
            </a:extLst>
          </p:cNvPr>
          <p:cNvCxnSpPr>
            <a:cxnSpLocks/>
          </p:cNvCxnSpPr>
          <p:nvPr/>
        </p:nvCxnSpPr>
        <p:spPr>
          <a:xfrm flipV="1">
            <a:off x="7186739" y="5443089"/>
            <a:ext cx="0" cy="885233"/>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64" name="Connecteur droit avec flèche 263">
            <a:extLst>
              <a:ext uri="{FF2B5EF4-FFF2-40B4-BE49-F238E27FC236}">
                <a16:creationId xmlns:a16="http://schemas.microsoft.com/office/drawing/2014/main" id="{B7750B99-7D70-47D6-A31A-D1DAC8587E1B}"/>
              </a:ext>
            </a:extLst>
          </p:cNvPr>
          <p:cNvCxnSpPr>
            <a:cxnSpLocks/>
          </p:cNvCxnSpPr>
          <p:nvPr/>
        </p:nvCxnSpPr>
        <p:spPr>
          <a:xfrm flipV="1">
            <a:off x="7465458" y="5443089"/>
            <a:ext cx="0" cy="885233"/>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65" name="Connecteur droit 264">
            <a:extLst>
              <a:ext uri="{FF2B5EF4-FFF2-40B4-BE49-F238E27FC236}">
                <a16:creationId xmlns:a16="http://schemas.microsoft.com/office/drawing/2014/main" id="{AEEBA453-36F6-4DD1-80DE-446E6D5DC66A}"/>
              </a:ext>
            </a:extLst>
          </p:cNvPr>
          <p:cNvCxnSpPr>
            <a:cxnSpLocks/>
          </p:cNvCxnSpPr>
          <p:nvPr/>
        </p:nvCxnSpPr>
        <p:spPr>
          <a:xfrm>
            <a:off x="9870800" y="3617201"/>
            <a:ext cx="0" cy="1152000"/>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266" name="Connecteur droit 265">
            <a:extLst>
              <a:ext uri="{FF2B5EF4-FFF2-40B4-BE49-F238E27FC236}">
                <a16:creationId xmlns:a16="http://schemas.microsoft.com/office/drawing/2014/main" id="{DA0CA52E-395E-4626-AF8F-F5A3853CAEEE}"/>
              </a:ext>
            </a:extLst>
          </p:cNvPr>
          <p:cNvCxnSpPr>
            <a:cxnSpLocks/>
          </p:cNvCxnSpPr>
          <p:nvPr/>
        </p:nvCxnSpPr>
        <p:spPr>
          <a:xfrm flipH="1">
            <a:off x="5896289" y="3617201"/>
            <a:ext cx="3965226" cy="0"/>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267" name="Connecteur droit 266">
            <a:extLst>
              <a:ext uri="{FF2B5EF4-FFF2-40B4-BE49-F238E27FC236}">
                <a16:creationId xmlns:a16="http://schemas.microsoft.com/office/drawing/2014/main" id="{AF260E06-92B9-41B3-A29A-5BDA35E57BB5}"/>
              </a:ext>
            </a:extLst>
          </p:cNvPr>
          <p:cNvCxnSpPr>
            <a:cxnSpLocks/>
          </p:cNvCxnSpPr>
          <p:nvPr/>
        </p:nvCxnSpPr>
        <p:spPr>
          <a:xfrm flipV="1">
            <a:off x="5896289" y="3617201"/>
            <a:ext cx="0" cy="653142"/>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268" name="Connecteur droit avec flèche 267">
            <a:extLst>
              <a:ext uri="{FF2B5EF4-FFF2-40B4-BE49-F238E27FC236}">
                <a16:creationId xmlns:a16="http://schemas.microsoft.com/office/drawing/2014/main" id="{3E990A63-8C32-46FC-90F5-195AE2C4597A}"/>
              </a:ext>
            </a:extLst>
          </p:cNvPr>
          <p:cNvCxnSpPr>
            <a:cxnSpLocks/>
          </p:cNvCxnSpPr>
          <p:nvPr/>
        </p:nvCxnSpPr>
        <p:spPr>
          <a:xfrm flipV="1">
            <a:off x="5919068" y="4270342"/>
            <a:ext cx="1188000" cy="1"/>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sp>
        <p:nvSpPr>
          <p:cNvPr id="269" name="Ellipse 268">
            <a:extLst>
              <a:ext uri="{FF2B5EF4-FFF2-40B4-BE49-F238E27FC236}">
                <a16:creationId xmlns:a16="http://schemas.microsoft.com/office/drawing/2014/main" id="{4A2B1DDB-9AAD-4BA0-A86B-38F8FDD90DC4}"/>
              </a:ext>
            </a:extLst>
          </p:cNvPr>
          <p:cNvSpPr/>
          <p:nvPr/>
        </p:nvSpPr>
        <p:spPr>
          <a:xfrm>
            <a:off x="6128313" y="4375776"/>
            <a:ext cx="620406" cy="58036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-1</a:t>
            </a:r>
          </a:p>
        </p:txBody>
      </p:sp>
      <p:cxnSp>
        <p:nvCxnSpPr>
          <p:cNvPr id="270" name="Connecteur droit 269">
            <a:extLst>
              <a:ext uri="{FF2B5EF4-FFF2-40B4-BE49-F238E27FC236}">
                <a16:creationId xmlns:a16="http://schemas.microsoft.com/office/drawing/2014/main" id="{4B99381B-A83D-419F-8C99-EA1EF3FF780E}"/>
              </a:ext>
            </a:extLst>
          </p:cNvPr>
          <p:cNvCxnSpPr>
            <a:cxnSpLocks/>
          </p:cNvCxnSpPr>
          <p:nvPr/>
        </p:nvCxnSpPr>
        <p:spPr>
          <a:xfrm flipV="1">
            <a:off x="5896289" y="4270341"/>
            <a:ext cx="0" cy="396000"/>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cxnSp>
        <p:nvCxnSpPr>
          <p:cNvPr id="271" name="Connecteur droit avec flèche 270">
            <a:extLst>
              <a:ext uri="{FF2B5EF4-FFF2-40B4-BE49-F238E27FC236}">
                <a16:creationId xmlns:a16="http://schemas.microsoft.com/office/drawing/2014/main" id="{3F959D06-3B88-44B7-9F25-3384656485CC}"/>
              </a:ext>
            </a:extLst>
          </p:cNvPr>
          <p:cNvCxnSpPr>
            <a:cxnSpLocks/>
          </p:cNvCxnSpPr>
          <p:nvPr/>
        </p:nvCxnSpPr>
        <p:spPr>
          <a:xfrm flipV="1">
            <a:off x="6753579" y="4665958"/>
            <a:ext cx="360000" cy="1"/>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73" name="Connecteur droit avec flèche 272">
            <a:extLst>
              <a:ext uri="{FF2B5EF4-FFF2-40B4-BE49-F238E27FC236}">
                <a16:creationId xmlns:a16="http://schemas.microsoft.com/office/drawing/2014/main" id="{69178B94-132D-40CB-8676-3FD1EF839C8A}"/>
              </a:ext>
            </a:extLst>
          </p:cNvPr>
          <p:cNvCxnSpPr>
            <a:cxnSpLocks/>
          </p:cNvCxnSpPr>
          <p:nvPr/>
        </p:nvCxnSpPr>
        <p:spPr>
          <a:xfrm>
            <a:off x="6196575" y="5074401"/>
            <a:ext cx="894373" cy="0"/>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77" name="Connecteur droit avec flèche 276">
            <a:extLst>
              <a:ext uri="{FF2B5EF4-FFF2-40B4-BE49-F238E27FC236}">
                <a16:creationId xmlns:a16="http://schemas.microsoft.com/office/drawing/2014/main" id="{BF954DA4-580F-4C38-9B5B-9035F6D430B7}"/>
              </a:ext>
            </a:extLst>
          </p:cNvPr>
          <p:cNvCxnSpPr>
            <a:cxnSpLocks/>
          </p:cNvCxnSpPr>
          <p:nvPr/>
        </p:nvCxnSpPr>
        <p:spPr>
          <a:xfrm>
            <a:off x="7843458" y="4758241"/>
            <a:ext cx="481263" cy="1"/>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278" name="Connecteur droit 277">
            <a:extLst>
              <a:ext uri="{FF2B5EF4-FFF2-40B4-BE49-F238E27FC236}">
                <a16:creationId xmlns:a16="http://schemas.microsoft.com/office/drawing/2014/main" id="{E2CA79FC-86DB-4FE2-AA51-4F6A07E3D145}"/>
              </a:ext>
            </a:extLst>
          </p:cNvPr>
          <p:cNvCxnSpPr>
            <a:cxnSpLocks/>
          </p:cNvCxnSpPr>
          <p:nvPr/>
        </p:nvCxnSpPr>
        <p:spPr>
          <a:xfrm>
            <a:off x="10078497" y="4790897"/>
            <a:ext cx="0" cy="598714"/>
          </a:xfrm>
          <a:prstGeom prst="line">
            <a:avLst/>
          </a:prstGeom>
          <a:ln w="38100">
            <a:solidFill>
              <a:srgbClr val="002060"/>
            </a:solidFill>
          </a:ln>
        </p:spPr>
        <p:style>
          <a:lnRef idx="1">
            <a:schemeClr val="accent2"/>
          </a:lnRef>
          <a:fillRef idx="0">
            <a:schemeClr val="accent2"/>
          </a:fillRef>
          <a:effectRef idx="0">
            <a:schemeClr val="accent2"/>
          </a:effectRef>
          <a:fontRef idx="minor">
            <a:schemeClr val="tx1"/>
          </a:fontRef>
        </p:style>
      </p:cxnSp>
      <p:sp>
        <p:nvSpPr>
          <p:cNvPr id="279" name="Ellipse 278">
            <a:extLst>
              <a:ext uri="{FF2B5EF4-FFF2-40B4-BE49-F238E27FC236}">
                <a16:creationId xmlns:a16="http://schemas.microsoft.com/office/drawing/2014/main" id="{1C11CA49-A90B-4B0E-A114-645A43FC728F}"/>
              </a:ext>
            </a:extLst>
          </p:cNvPr>
          <p:cNvSpPr/>
          <p:nvPr/>
        </p:nvSpPr>
        <p:spPr>
          <a:xfrm>
            <a:off x="9776586" y="5400703"/>
            <a:ext cx="620406" cy="580366"/>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1"/>
                </a:solidFill>
              </a:rPr>
              <a:t>=0?</a:t>
            </a:r>
          </a:p>
        </p:txBody>
      </p:sp>
      <p:cxnSp>
        <p:nvCxnSpPr>
          <p:cNvPr id="280" name="Connecteur droit avec flèche 279">
            <a:extLst>
              <a:ext uri="{FF2B5EF4-FFF2-40B4-BE49-F238E27FC236}">
                <a16:creationId xmlns:a16="http://schemas.microsoft.com/office/drawing/2014/main" id="{F71BF074-F540-482A-BCBD-8428AE0ED8D2}"/>
              </a:ext>
            </a:extLst>
          </p:cNvPr>
          <p:cNvCxnSpPr>
            <a:cxnSpLocks/>
          </p:cNvCxnSpPr>
          <p:nvPr/>
        </p:nvCxnSpPr>
        <p:spPr>
          <a:xfrm>
            <a:off x="10086789" y="5981069"/>
            <a:ext cx="0" cy="432000"/>
          </a:xfrm>
          <a:prstGeom prst="straightConnector1">
            <a:avLst/>
          </a:prstGeom>
          <a:ln w="38100">
            <a:solidFill>
              <a:srgbClr val="002060"/>
            </a:solidFill>
            <a:tailEnd type="triangle"/>
          </a:ln>
        </p:spPr>
        <p:style>
          <a:lnRef idx="1">
            <a:schemeClr val="accent2"/>
          </a:lnRef>
          <a:fillRef idx="0">
            <a:schemeClr val="accent2"/>
          </a:fillRef>
          <a:effectRef idx="0">
            <a:schemeClr val="accent2"/>
          </a:effectRef>
          <a:fontRef idx="minor">
            <a:schemeClr val="tx1"/>
          </a:fontRef>
        </p:style>
      </p:cxnSp>
      <p:sp>
        <p:nvSpPr>
          <p:cNvPr id="283" name="Rectangle : coins arrondis 282">
            <a:extLst>
              <a:ext uri="{FF2B5EF4-FFF2-40B4-BE49-F238E27FC236}">
                <a16:creationId xmlns:a16="http://schemas.microsoft.com/office/drawing/2014/main" id="{45DBB498-1B25-4C8E-B700-D27B2D8DCC24}"/>
              </a:ext>
            </a:extLst>
          </p:cNvPr>
          <p:cNvSpPr/>
          <p:nvPr/>
        </p:nvSpPr>
        <p:spPr>
          <a:xfrm>
            <a:off x="3607862" y="4525365"/>
            <a:ext cx="1710429" cy="1484123"/>
          </a:xfrm>
          <a:prstGeom prst="round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4" name="ZoneTexte 283">
            <a:extLst>
              <a:ext uri="{FF2B5EF4-FFF2-40B4-BE49-F238E27FC236}">
                <a16:creationId xmlns:a16="http://schemas.microsoft.com/office/drawing/2014/main" id="{9E369943-6EF7-4520-BA3A-60940775EB54}"/>
              </a:ext>
            </a:extLst>
          </p:cNvPr>
          <p:cNvSpPr txBox="1"/>
          <p:nvPr/>
        </p:nvSpPr>
        <p:spPr>
          <a:xfrm>
            <a:off x="8513767" y="2560669"/>
            <a:ext cx="369997" cy="369332"/>
          </a:xfrm>
          <a:prstGeom prst="rect">
            <a:avLst/>
          </a:prstGeom>
          <a:noFill/>
        </p:spPr>
        <p:txBody>
          <a:bodyPr wrap="square" rtlCol="0">
            <a:spAutoFit/>
          </a:bodyPr>
          <a:lstStyle/>
          <a:p>
            <a:r>
              <a:rPr lang="fr-FR" dirty="0"/>
              <a:t>R</a:t>
            </a:r>
          </a:p>
        </p:txBody>
      </p:sp>
      <p:sp>
        <p:nvSpPr>
          <p:cNvPr id="285" name="ZoneTexte 284">
            <a:extLst>
              <a:ext uri="{FF2B5EF4-FFF2-40B4-BE49-F238E27FC236}">
                <a16:creationId xmlns:a16="http://schemas.microsoft.com/office/drawing/2014/main" id="{217F8BAB-4962-49D1-9310-011E43F7F178}"/>
              </a:ext>
            </a:extLst>
          </p:cNvPr>
          <p:cNvSpPr txBox="1"/>
          <p:nvPr/>
        </p:nvSpPr>
        <p:spPr>
          <a:xfrm>
            <a:off x="7861020" y="2580991"/>
            <a:ext cx="369994" cy="369332"/>
          </a:xfrm>
          <a:prstGeom prst="rect">
            <a:avLst/>
          </a:prstGeom>
          <a:noFill/>
        </p:spPr>
        <p:txBody>
          <a:bodyPr wrap="square" rtlCol="0">
            <a:spAutoFit/>
          </a:bodyPr>
          <a:lstStyle/>
          <a:p>
            <a:r>
              <a:rPr lang="fr-FR" dirty="0"/>
              <a:t>H</a:t>
            </a:r>
          </a:p>
        </p:txBody>
      </p:sp>
      <p:sp>
        <p:nvSpPr>
          <p:cNvPr id="286" name="ZoneTexte 285">
            <a:extLst>
              <a:ext uri="{FF2B5EF4-FFF2-40B4-BE49-F238E27FC236}">
                <a16:creationId xmlns:a16="http://schemas.microsoft.com/office/drawing/2014/main" id="{7C04D24F-F3F4-48ED-A3D2-AF59D9B38015}"/>
              </a:ext>
            </a:extLst>
          </p:cNvPr>
          <p:cNvSpPr txBox="1"/>
          <p:nvPr/>
        </p:nvSpPr>
        <p:spPr>
          <a:xfrm>
            <a:off x="6272526" y="2010325"/>
            <a:ext cx="369332" cy="1425730"/>
          </a:xfrm>
          <a:prstGeom prst="rect">
            <a:avLst/>
          </a:prstGeom>
          <a:noFill/>
        </p:spPr>
        <p:txBody>
          <a:bodyPr vert="vert270" wrap="square" rtlCol="0">
            <a:spAutoFit/>
          </a:bodyPr>
          <a:lstStyle/>
          <a:p>
            <a:r>
              <a:rPr lang="fr-FR" sz="1200" dirty="0" err="1"/>
              <a:t>Raz_Tempo_Pause</a:t>
            </a:r>
            <a:endParaRPr lang="fr-FR" sz="1200" dirty="0"/>
          </a:p>
        </p:txBody>
      </p:sp>
      <p:sp>
        <p:nvSpPr>
          <p:cNvPr id="287" name="ZoneTexte 286">
            <a:extLst>
              <a:ext uri="{FF2B5EF4-FFF2-40B4-BE49-F238E27FC236}">
                <a16:creationId xmlns:a16="http://schemas.microsoft.com/office/drawing/2014/main" id="{12952EC6-6FCE-41DC-A1C2-079B3BCC937E}"/>
              </a:ext>
            </a:extLst>
          </p:cNvPr>
          <p:cNvSpPr txBox="1"/>
          <p:nvPr/>
        </p:nvSpPr>
        <p:spPr>
          <a:xfrm>
            <a:off x="6897384" y="2030159"/>
            <a:ext cx="369332" cy="1619956"/>
          </a:xfrm>
          <a:prstGeom prst="rect">
            <a:avLst/>
          </a:prstGeom>
          <a:noFill/>
        </p:spPr>
        <p:txBody>
          <a:bodyPr vert="vert270" wrap="square" rtlCol="0">
            <a:spAutoFit/>
          </a:bodyPr>
          <a:lstStyle/>
          <a:p>
            <a:r>
              <a:rPr lang="fr-FR" sz="1200" dirty="0" err="1"/>
              <a:t>Update_Tempo_Pause</a:t>
            </a:r>
            <a:endParaRPr lang="fr-FR" sz="1200" dirty="0"/>
          </a:p>
        </p:txBody>
      </p:sp>
      <p:sp>
        <p:nvSpPr>
          <p:cNvPr id="288" name="ZoneTexte 287">
            <a:extLst>
              <a:ext uri="{FF2B5EF4-FFF2-40B4-BE49-F238E27FC236}">
                <a16:creationId xmlns:a16="http://schemas.microsoft.com/office/drawing/2014/main" id="{A9002E4E-F38E-4906-8043-F5274D91CCDB}"/>
              </a:ext>
            </a:extLst>
          </p:cNvPr>
          <p:cNvSpPr txBox="1"/>
          <p:nvPr/>
        </p:nvSpPr>
        <p:spPr>
          <a:xfrm>
            <a:off x="6770084" y="5372777"/>
            <a:ext cx="369332" cy="1425730"/>
          </a:xfrm>
          <a:prstGeom prst="rect">
            <a:avLst/>
          </a:prstGeom>
          <a:noFill/>
        </p:spPr>
        <p:txBody>
          <a:bodyPr vert="vert270" wrap="square" rtlCol="0">
            <a:spAutoFit/>
          </a:bodyPr>
          <a:lstStyle/>
          <a:p>
            <a:r>
              <a:rPr lang="fr-FR" sz="1200" dirty="0" err="1"/>
              <a:t>Load_Timer_Lost</a:t>
            </a:r>
            <a:endParaRPr lang="fr-FR" sz="1200" dirty="0"/>
          </a:p>
        </p:txBody>
      </p:sp>
      <p:sp>
        <p:nvSpPr>
          <p:cNvPr id="289" name="ZoneTexte 288">
            <a:extLst>
              <a:ext uri="{FF2B5EF4-FFF2-40B4-BE49-F238E27FC236}">
                <a16:creationId xmlns:a16="http://schemas.microsoft.com/office/drawing/2014/main" id="{EA68527E-76EE-443E-854C-004E6847C1AF}"/>
              </a:ext>
            </a:extLst>
          </p:cNvPr>
          <p:cNvSpPr txBox="1"/>
          <p:nvPr/>
        </p:nvSpPr>
        <p:spPr>
          <a:xfrm>
            <a:off x="7557069" y="5432269"/>
            <a:ext cx="369332" cy="1425731"/>
          </a:xfrm>
          <a:prstGeom prst="rect">
            <a:avLst/>
          </a:prstGeom>
          <a:noFill/>
        </p:spPr>
        <p:txBody>
          <a:bodyPr vert="vert270" wrap="square" rtlCol="0">
            <a:spAutoFit/>
          </a:bodyPr>
          <a:lstStyle/>
          <a:p>
            <a:r>
              <a:rPr lang="fr-FR" sz="1200" dirty="0" err="1"/>
              <a:t>Update_imer_Lost</a:t>
            </a:r>
            <a:endParaRPr lang="fr-FR" sz="1200" dirty="0"/>
          </a:p>
        </p:txBody>
      </p:sp>
      <p:sp>
        <p:nvSpPr>
          <p:cNvPr id="290" name="ZoneTexte 289">
            <a:extLst>
              <a:ext uri="{FF2B5EF4-FFF2-40B4-BE49-F238E27FC236}">
                <a16:creationId xmlns:a16="http://schemas.microsoft.com/office/drawing/2014/main" id="{921D2C8D-76E4-4384-920D-AF1F980707F7}"/>
              </a:ext>
            </a:extLst>
          </p:cNvPr>
          <p:cNvSpPr txBox="1"/>
          <p:nvPr/>
        </p:nvSpPr>
        <p:spPr>
          <a:xfrm>
            <a:off x="9097846" y="5989166"/>
            <a:ext cx="369997" cy="369332"/>
          </a:xfrm>
          <a:prstGeom prst="rect">
            <a:avLst/>
          </a:prstGeom>
          <a:noFill/>
        </p:spPr>
        <p:txBody>
          <a:bodyPr wrap="square" rtlCol="0">
            <a:spAutoFit/>
          </a:bodyPr>
          <a:lstStyle/>
          <a:p>
            <a:r>
              <a:rPr lang="fr-FR" dirty="0"/>
              <a:t>R</a:t>
            </a:r>
          </a:p>
        </p:txBody>
      </p:sp>
      <p:sp>
        <p:nvSpPr>
          <p:cNvPr id="291" name="ZoneTexte 290">
            <a:extLst>
              <a:ext uri="{FF2B5EF4-FFF2-40B4-BE49-F238E27FC236}">
                <a16:creationId xmlns:a16="http://schemas.microsoft.com/office/drawing/2014/main" id="{96A6AB57-5AED-434E-8A74-AAE2C0ECCCB4}"/>
              </a:ext>
            </a:extLst>
          </p:cNvPr>
          <p:cNvSpPr txBox="1"/>
          <p:nvPr/>
        </p:nvSpPr>
        <p:spPr>
          <a:xfrm>
            <a:off x="8445099" y="6009488"/>
            <a:ext cx="369994" cy="369332"/>
          </a:xfrm>
          <a:prstGeom prst="rect">
            <a:avLst/>
          </a:prstGeom>
          <a:noFill/>
        </p:spPr>
        <p:txBody>
          <a:bodyPr wrap="square" rtlCol="0">
            <a:spAutoFit/>
          </a:bodyPr>
          <a:lstStyle/>
          <a:p>
            <a:r>
              <a:rPr lang="fr-FR" dirty="0"/>
              <a:t>H</a:t>
            </a:r>
          </a:p>
        </p:txBody>
      </p:sp>
      <p:sp>
        <p:nvSpPr>
          <p:cNvPr id="292" name="ZoneTexte 291">
            <a:extLst>
              <a:ext uri="{FF2B5EF4-FFF2-40B4-BE49-F238E27FC236}">
                <a16:creationId xmlns:a16="http://schemas.microsoft.com/office/drawing/2014/main" id="{7A21EC06-93C9-4E84-96CC-9D5C8F88F874}"/>
              </a:ext>
            </a:extLst>
          </p:cNvPr>
          <p:cNvSpPr txBox="1"/>
          <p:nvPr/>
        </p:nvSpPr>
        <p:spPr>
          <a:xfrm>
            <a:off x="6037473" y="5074401"/>
            <a:ext cx="990591" cy="338554"/>
          </a:xfrm>
          <a:prstGeom prst="rect">
            <a:avLst/>
          </a:prstGeom>
          <a:noFill/>
        </p:spPr>
        <p:txBody>
          <a:bodyPr vert="horz" wrap="square" rtlCol="0">
            <a:spAutoFit/>
          </a:bodyPr>
          <a:lstStyle/>
          <a:p>
            <a:r>
              <a:rPr lang="fr-FR" sz="1600" dirty="0"/>
              <a:t>111111</a:t>
            </a:r>
          </a:p>
        </p:txBody>
      </p:sp>
      <p:sp>
        <p:nvSpPr>
          <p:cNvPr id="294" name="ZoneTexte 293">
            <a:extLst>
              <a:ext uri="{FF2B5EF4-FFF2-40B4-BE49-F238E27FC236}">
                <a16:creationId xmlns:a16="http://schemas.microsoft.com/office/drawing/2014/main" id="{AB812871-5EB3-41D4-A161-31CEE4646894}"/>
              </a:ext>
            </a:extLst>
          </p:cNvPr>
          <p:cNvSpPr txBox="1"/>
          <p:nvPr/>
        </p:nvSpPr>
        <p:spPr>
          <a:xfrm>
            <a:off x="8910921" y="3278632"/>
            <a:ext cx="1466906" cy="276999"/>
          </a:xfrm>
          <a:prstGeom prst="rect">
            <a:avLst/>
          </a:prstGeom>
          <a:noFill/>
        </p:spPr>
        <p:txBody>
          <a:bodyPr vert="horz" wrap="square" rtlCol="0">
            <a:spAutoFit/>
          </a:bodyPr>
          <a:lstStyle/>
          <a:p>
            <a:r>
              <a:rPr lang="fr-FR" sz="1200" dirty="0" err="1"/>
              <a:t>Fin_tempo_Pause</a:t>
            </a:r>
            <a:endParaRPr lang="fr-FR" sz="1200" dirty="0"/>
          </a:p>
        </p:txBody>
      </p:sp>
      <p:sp>
        <p:nvSpPr>
          <p:cNvPr id="295" name="ZoneTexte 294">
            <a:extLst>
              <a:ext uri="{FF2B5EF4-FFF2-40B4-BE49-F238E27FC236}">
                <a16:creationId xmlns:a16="http://schemas.microsoft.com/office/drawing/2014/main" id="{73512F2C-5864-464D-BF95-BD90D1A4F5B4}"/>
              </a:ext>
            </a:extLst>
          </p:cNvPr>
          <p:cNvSpPr txBox="1"/>
          <p:nvPr/>
        </p:nvSpPr>
        <p:spPr>
          <a:xfrm>
            <a:off x="9353336" y="6455233"/>
            <a:ext cx="1466906" cy="276999"/>
          </a:xfrm>
          <a:prstGeom prst="rect">
            <a:avLst/>
          </a:prstGeom>
          <a:noFill/>
        </p:spPr>
        <p:txBody>
          <a:bodyPr vert="horz" wrap="square" rtlCol="0">
            <a:spAutoFit/>
          </a:bodyPr>
          <a:lstStyle/>
          <a:p>
            <a:pPr algn="ctr"/>
            <a:r>
              <a:rPr lang="fr-FR" sz="1200" dirty="0" err="1"/>
              <a:t>Game_Lost</a:t>
            </a:r>
            <a:endParaRPr lang="fr-FR" sz="1200" dirty="0"/>
          </a:p>
        </p:txBody>
      </p:sp>
      <p:graphicFrame>
        <p:nvGraphicFramePr>
          <p:cNvPr id="296" name="Tableau 295">
            <a:extLst>
              <a:ext uri="{FF2B5EF4-FFF2-40B4-BE49-F238E27FC236}">
                <a16:creationId xmlns:a16="http://schemas.microsoft.com/office/drawing/2014/main" id="{366536D8-A6CF-4C76-BE8E-8CAFAF39AC13}"/>
              </a:ext>
            </a:extLst>
          </p:cNvPr>
          <p:cNvGraphicFramePr>
            <a:graphicFrameLocks noGrp="1"/>
          </p:cNvGraphicFramePr>
          <p:nvPr>
            <p:extLst>
              <p:ext uri="{D42A27DB-BD31-4B8C-83A1-F6EECF244321}">
                <p14:modId xmlns:p14="http://schemas.microsoft.com/office/powerpoint/2010/main" val="378375337"/>
              </p:ext>
            </p:extLst>
          </p:nvPr>
        </p:nvGraphicFramePr>
        <p:xfrm>
          <a:off x="2668839" y="1067636"/>
          <a:ext cx="2405190" cy="1677699"/>
        </p:xfrm>
        <a:graphic>
          <a:graphicData uri="http://schemas.openxmlformats.org/drawingml/2006/table">
            <a:tbl>
              <a:tblPr firstRow="1" bandRow="1">
                <a:tableStyleId>{5C22544A-7EE6-4342-B048-85BDC9FD1C3A}</a:tableStyleId>
              </a:tblPr>
              <a:tblGrid>
                <a:gridCol w="801730">
                  <a:extLst>
                    <a:ext uri="{9D8B030D-6E8A-4147-A177-3AD203B41FA5}">
                      <a16:colId xmlns:a16="http://schemas.microsoft.com/office/drawing/2014/main" val="3019847478"/>
                    </a:ext>
                  </a:extLst>
                </a:gridCol>
                <a:gridCol w="801730">
                  <a:extLst>
                    <a:ext uri="{9D8B030D-6E8A-4147-A177-3AD203B41FA5}">
                      <a16:colId xmlns:a16="http://schemas.microsoft.com/office/drawing/2014/main" val="663720487"/>
                    </a:ext>
                  </a:extLst>
                </a:gridCol>
                <a:gridCol w="801730">
                  <a:extLst>
                    <a:ext uri="{9D8B030D-6E8A-4147-A177-3AD203B41FA5}">
                      <a16:colId xmlns:a16="http://schemas.microsoft.com/office/drawing/2014/main" val="4083077544"/>
                    </a:ext>
                  </a:extLst>
                </a:gridCol>
              </a:tblGrid>
              <a:tr h="38651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dirty="0"/>
                        <a:t>R_T_P</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dirty="0"/>
                        <a:t>U_T_P</a:t>
                      </a:r>
                    </a:p>
                    <a:p>
                      <a:endParaRPr lang="fr-FR" sz="1400" dirty="0"/>
                    </a:p>
                  </a:txBody>
                  <a:tcPr/>
                </a:tc>
                <a:tc>
                  <a:txBody>
                    <a:bodyPr/>
                    <a:lstStyle/>
                    <a:p>
                      <a:r>
                        <a:rPr lang="fr-FR" sz="1400" dirty="0"/>
                        <a:t>sortie</a:t>
                      </a:r>
                    </a:p>
                  </a:txBody>
                  <a:tcPr/>
                </a:tc>
                <a:extLst>
                  <a:ext uri="{0D108BD9-81ED-4DB2-BD59-A6C34878D82A}">
                    <a16:rowId xmlns:a16="http://schemas.microsoft.com/office/drawing/2014/main" val="1083477829"/>
                  </a:ext>
                </a:extLst>
              </a:tr>
              <a:tr h="386513">
                <a:tc>
                  <a:txBody>
                    <a:bodyPr/>
                    <a:lstStyle/>
                    <a:p>
                      <a:r>
                        <a:rPr lang="fr-FR" dirty="0"/>
                        <a:t>0</a:t>
                      </a:r>
                    </a:p>
                  </a:txBody>
                  <a:tcPr/>
                </a:tc>
                <a:tc>
                  <a:txBody>
                    <a:bodyPr/>
                    <a:lstStyle/>
                    <a:p>
                      <a:r>
                        <a:rPr lang="fr-FR" dirty="0"/>
                        <a:t>0</a:t>
                      </a:r>
                    </a:p>
                  </a:txBody>
                  <a:tcPr/>
                </a:tc>
                <a:tc>
                  <a:txBody>
                    <a:bodyPr/>
                    <a:lstStyle/>
                    <a:p>
                      <a:r>
                        <a:rPr lang="fr-FR" sz="1100" dirty="0"/>
                        <a:t>maintient</a:t>
                      </a:r>
                    </a:p>
                  </a:txBody>
                  <a:tcPr anchor="ctr"/>
                </a:tc>
                <a:extLst>
                  <a:ext uri="{0D108BD9-81ED-4DB2-BD59-A6C34878D82A}">
                    <a16:rowId xmlns:a16="http://schemas.microsoft.com/office/drawing/2014/main" val="735270511"/>
                  </a:ext>
                </a:extLst>
              </a:tr>
              <a:tr h="386513">
                <a:tc>
                  <a:txBody>
                    <a:bodyPr/>
                    <a:lstStyle/>
                    <a:p>
                      <a:r>
                        <a:rPr lang="fr-FR" dirty="0"/>
                        <a:t>0</a:t>
                      </a:r>
                    </a:p>
                  </a:txBody>
                  <a:tcPr/>
                </a:tc>
                <a:tc>
                  <a:txBody>
                    <a:bodyPr/>
                    <a:lstStyle/>
                    <a:p>
                      <a:r>
                        <a:rPr lang="fr-FR" dirty="0"/>
                        <a:t>1</a:t>
                      </a:r>
                    </a:p>
                  </a:txBody>
                  <a:tcPr/>
                </a:tc>
                <a:tc>
                  <a:txBody>
                    <a:bodyPr/>
                    <a:lstStyle/>
                    <a:p>
                      <a:r>
                        <a:rPr lang="fr-FR" dirty="0"/>
                        <a:t>+1</a:t>
                      </a:r>
                    </a:p>
                  </a:txBody>
                  <a:tcPr/>
                </a:tc>
                <a:extLst>
                  <a:ext uri="{0D108BD9-81ED-4DB2-BD59-A6C34878D82A}">
                    <a16:rowId xmlns:a16="http://schemas.microsoft.com/office/drawing/2014/main" val="405209350"/>
                  </a:ext>
                </a:extLst>
              </a:tr>
              <a:tr h="386513">
                <a:tc>
                  <a:txBody>
                    <a:bodyPr/>
                    <a:lstStyle/>
                    <a:p>
                      <a:r>
                        <a:rPr lang="fr-FR" dirty="0"/>
                        <a:t>1</a:t>
                      </a:r>
                    </a:p>
                  </a:txBody>
                  <a:tcPr/>
                </a:tc>
                <a:tc>
                  <a:txBody>
                    <a:bodyPr/>
                    <a:lstStyle/>
                    <a:p>
                      <a:r>
                        <a:rPr lang="fr-FR" dirty="0"/>
                        <a:t>X</a:t>
                      </a:r>
                    </a:p>
                  </a:txBody>
                  <a:tcPr/>
                </a:tc>
                <a:tc>
                  <a:txBody>
                    <a:bodyPr/>
                    <a:lstStyle/>
                    <a:p>
                      <a:pPr algn="ctr"/>
                      <a:r>
                        <a:rPr lang="fr-FR" dirty="0"/>
                        <a:t>0</a:t>
                      </a:r>
                    </a:p>
                  </a:txBody>
                  <a:tcPr/>
                </a:tc>
                <a:extLst>
                  <a:ext uri="{0D108BD9-81ED-4DB2-BD59-A6C34878D82A}">
                    <a16:rowId xmlns:a16="http://schemas.microsoft.com/office/drawing/2014/main" val="4086483839"/>
                  </a:ext>
                </a:extLst>
              </a:tr>
            </a:tbl>
          </a:graphicData>
        </a:graphic>
      </p:graphicFrame>
      <p:graphicFrame>
        <p:nvGraphicFramePr>
          <p:cNvPr id="297" name="Tableau 296">
            <a:extLst>
              <a:ext uri="{FF2B5EF4-FFF2-40B4-BE49-F238E27FC236}">
                <a16:creationId xmlns:a16="http://schemas.microsoft.com/office/drawing/2014/main" id="{D5CB01B3-54DA-46B8-A3FE-17184C1B3E06}"/>
              </a:ext>
            </a:extLst>
          </p:cNvPr>
          <p:cNvGraphicFramePr>
            <a:graphicFrameLocks noGrp="1"/>
          </p:cNvGraphicFramePr>
          <p:nvPr>
            <p:extLst>
              <p:ext uri="{D42A27DB-BD31-4B8C-83A1-F6EECF244321}">
                <p14:modId xmlns:p14="http://schemas.microsoft.com/office/powerpoint/2010/main" val="1306827606"/>
              </p:ext>
            </p:extLst>
          </p:nvPr>
        </p:nvGraphicFramePr>
        <p:xfrm>
          <a:off x="2674465" y="1067636"/>
          <a:ext cx="2405190" cy="1677699"/>
        </p:xfrm>
        <a:graphic>
          <a:graphicData uri="http://schemas.openxmlformats.org/drawingml/2006/table">
            <a:tbl>
              <a:tblPr firstRow="1" bandRow="1">
                <a:tableStyleId>{5C22544A-7EE6-4342-B048-85BDC9FD1C3A}</a:tableStyleId>
              </a:tblPr>
              <a:tblGrid>
                <a:gridCol w="801730">
                  <a:extLst>
                    <a:ext uri="{9D8B030D-6E8A-4147-A177-3AD203B41FA5}">
                      <a16:colId xmlns:a16="http://schemas.microsoft.com/office/drawing/2014/main" val="3019847478"/>
                    </a:ext>
                  </a:extLst>
                </a:gridCol>
                <a:gridCol w="801730">
                  <a:extLst>
                    <a:ext uri="{9D8B030D-6E8A-4147-A177-3AD203B41FA5}">
                      <a16:colId xmlns:a16="http://schemas.microsoft.com/office/drawing/2014/main" val="663720487"/>
                    </a:ext>
                  </a:extLst>
                </a:gridCol>
                <a:gridCol w="801730">
                  <a:extLst>
                    <a:ext uri="{9D8B030D-6E8A-4147-A177-3AD203B41FA5}">
                      <a16:colId xmlns:a16="http://schemas.microsoft.com/office/drawing/2014/main" val="4083077544"/>
                    </a:ext>
                  </a:extLst>
                </a:gridCol>
              </a:tblGrid>
              <a:tr h="38651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dirty="0"/>
                        <a:t>L_T_L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400" dirty="0"/>
                        <a:t>U_T_L</a:t>
                      </a:r>
                    </a:p>
                    <a:p>
                      <a:endParaRPr lang="fr-FR" sz="1400" dirty="0"/>
                    </a:p>
                  </a:txBody>
                  <a:tcPr/>
                </a:tc>
                <a:tc>
                  <a:txBody>
                    <a:bodyPr/>
                    <a:lstStyle/>
                    <a:p>
                      <a:r>
                        <a:rPr lang="fr-FR" sz="1400" dirty="0"/>
                        <a:t>sortie</a:t>
                      </a:r>
                    </a:p>
                  </a:txBody>
                  <a:tcPr/>
                </a:tc>
                <a:extLst>
                  <a:ext uri="{0D108BD9-81ED-4DB2-BD59-A6C34878D82A}">
                    <a16:rowId xmlns:a16="http://schemas.microsoft.com/office/drawing/2014/main" val="1083477829"/>
                  </a:ext>
                </a:extLst>
              </a:tr>
              <a:tr h="386513">
                <a:tc>
                  <a:txBody>
                    <a:bodyPr/>
                    <a:lstStyle/>
                    <a:p>
                      <a:r>
                        <a:rPr lang="fr-FR" dirty="0"/>
                        <a:t>0</a:t>
                      </a:r>
                    </a:p>
                  </a:txBody>
                  <a:tcPr/>
                </a:tc>
                <a:tc>
                  <a:txBody>
                    <a:bodyPr/>
                    <a:lstStyle/>
                    <a:p>
                      <a:r>
                        <a:rPr lang="fr-FR" dirty="0"/>
                        <a:t>0</a:t>
                      </a:r>
                    </a:p>
                  </a:txBody>
                  <a:tcPr/>
                </a:tc>
                <a:tc>
                  <a:txBody>
                    <a:bodyPr/>
                    <a:lstStyle/>
                    <a:p>
                      <a:r>
                        <a:rPr lang="fr-FR" sz="1100" dirty="0"/>
                        <a:t>maintient</a:t>
                      </a:r>
                    </a:p>
                  </a:txBody>
                  <a:tcPr anchor="ctr"/>
                </a:tc>
                <a:extLst>
                  <a:ext uri="{0D108BD9-81ED-4DB2-BD59-A6C34878D82A}">
                    <a16:rowId xmlns:a16="http://schemas.microsoft.com/office/drawing/2014/main" val="735270511"/>
                  </a:ext>
                </a:extLst>
              </a:tr>
              <a:tr h="386513">
                <a:tc>
                  <a:txBody>
                    <a:bodyPr/>
                    <a:lstStyle/>
                    <a:p>
                      <a:r>
                        <a:rPr lang="fr-FR" dirty="0"/>
                        <a:t>0</a:t>
                      </a:r>
                    </a:p>
                  </a:txBody>
                  <a:tcPr/>
                </a:tc>
                <a:tc>
                  <a:txBody>
                    <a:bodyPr/>
                    <a:lstStyle/>
                    <a:p>
                      <a:r>
                        <a:rPr lang="fr-FR" dirty="0"/>
                        <a:t>1</a:t>
                      </a:r>
                    </a:p>
                  </a:txBody>
                  <a:tcPr/>
                </a:tc>
                <a:tc>
                  <a:txBody>
                    <a:bodyPr/>
                    <a:lstStyle/>
                    <a:p>
                      <a:r>
                        <a:rPr lang="fr-FR" dirty="0"/>
                        <a:t>-1</a:t>
                      </a:r>
                    </a:p>
                  </a:txBody>
                  <a:tcPr/>
                </a:tc>
                <a:extLst>
                  <a:ext uri="{0D108BD9-81ED-4DB2-BD59-A6C34878D82A}">
                    <a16:rowId xmlns:a16="http://schemas.microsoft.com/office/drawing/2014/main" val="405209350"/>
                  </a:ext>
                </a:extLst>
              </a:tr>
              <a:tr h="386513">
                <a:tc>
                  <a:txBody>
                    <a:bodyPr/>
                    <a:lstStyle/>
                    <a:p>
                      <a:r>
                        <a:rPr lang="fr-FR" dirty="0"/>
                        <a:t>1</a:t>
                      </a:r>
                    </a:p>
                  </a:txBody>
                  <a:tcPr/>
                </a:tc>
                <a:tc>
                  <a:txBody>
                    <a:bodyPr/>
                    <a:lstStyle/>
                    <a:p>
                      <a:r>
                        <a:rPr lang="fr-FR" dirty="0"/>
                        <a:t>X</a:t>
                      </a:r>
                    </a:p>
                  </a:txBody>
                  <a:tcPr/>
                </a:tc>
                <a:tc>
                  <a:txBody>
                    <a:bodyPr/>
                    <a:lstStyle/>
                    <a:p>
                      <a:pPr algn="ctr"/>
                      <a:r>
                        <a:rPr lang="fr-FR" dirty="0"/>
                        <a:t>63</a:t>
                      </a:r>
                    </a:p>
                  </a:txBody>
                  <a:tcPr/>
                </a:tc>
                <a:extLst>
                  <a:ext uri="{0D108BD9-81ED-4DB2-BD59-A6C34878D82A}">
                    <a16:rowId xmlns:a16="http://schemas.microsoft.com/office/drawing/2014/main" val="4086483839"/>
                  </a:ext>
                </a:extLst>
              </a:tr>
            </a:tbl>
          </a:graphicData>
        </a:graphic>
      </p:graphicFrame>
      <p:cxnSp>
        <p:nvCxnSpPr>
          <p:cNvPr id="298" name="Connecteur droit avec flèche 297">
            <a:extLst>
              <a:ext uri="{FF2B5EF4-FFF2-40B4-BE49-F238E27FC236}">
                <a16:creationId xmlns:a16="http://schemas.microsoft.com/office/drawing/2014/main" id="{75DC9500-B3A4-4D21-A3EE-E10B236D065F}"/>
              </a:ext>
            </a:extLst>
          </p:cNvPr>
          <p:cNvCxnSpPr>
            <a:cxnSpLocks/>
          </p:cNvCxnSpPr>
          <p:nvPr/>
        </p:nvCxnSpPr>
        <p:spPr>
          <a:xfrm>
            <a:off x="1959430" y="1774407"/>
            <a:ext cx="523386" cy="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02" name="Connecteur droit avec flèche 301">
            <a:extLst>
              <a:ext uri="{FF2B5EF4-FFF2-40B4-BE49-F238E27FC236}">
                <a16:creationId xmlns:a16="http://schemas.microsoft.com/office/drawing/2014/main" id="{6B73BCD8-C1E2-40C7-B0BD-4705702C3BCF}"/>
              </a:ext>
            </a:extLst>
          </p:cNvPr>
          <p:cNvCxnSpPr>
            <a:cxnSpLocks/>
          </p:cNvCxnSpPr>
          <p:nvPr/>
        </p:nvCxnSpPr>
        <p:spPr>
          <a:xfrm>
            <a:off x="1947361" y="2196039"/>
            <a:ext cx="523386" cy="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03" name="Connecteur droit avec flèche 302">
            <a:extLst>
              <a:ext uri="{FF2B5EF4-FFF2-40B4-BE49-F238E27FC236}">
                <a16:creationId xmlns:a16="http://schemas.microsoft.com/office/drawing/2014/main" id="{C521CA46-F6BE-4508-8E32-F1CAAB968A23}"/>
              </a:ext>
            </a:extLst>
          </p:cNvPr>
          <p:cNvCxnSpPr>
            <a:cxnSpLocks/>
          </p:cNvCxnSpPr>
          <p:nvPr/>
        </p:nvCxnSpPr>
        <p:spPr>
          <a:xfrm>
            <a:off x="1939199" y="2560668"/>
            <a:ext cx="523386" cy="1"/>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05" name="Connecteur droit avec flèche 304">
            <a:extLst>
              <a:ext uri="{FF2B5EF4-FFF2-40B4-BE49-F238E27FC236}">
                <a16:creationId xmlns:a16="http://schemas.microsoft.com/office/drawing/2014/main" id="{6BFC19F5-B7AA-45C1-A65E-C9802CB36901}"/>
              </a:ext>
            </a:extLst>
          </p:cNvPr>
          <p:cNvCxnSpPr>
            <a:cxnSpLocks/>
          </p:cNvCxnSpPr>
          <p:nvPr/>
        </p:nvCxnSpPr>
        <p:spPr>
          <a:xfrm>
            <a:off x="1959430" y="1774407"/>
            <a:ext cx="533357"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08" name="Connecteur droit avec flèche 307">
            <a:extLst>
              <a:ext uri="{FF2B5EF4-FFF2-40B4-BE49-F238E27FC236}">
                <a16:creationId xmlns:a16="http://schemas.microsoft.com/office/drawing/2014/main" id="{41024DBC-5FA2-4D07-8AB2-3772F3C03DEB}"/>
              </a:ext>
            </a:extLst>
          </p:cNvPr>
          <p:cNvCxnSpPr>
            <a:cxnSpLocks/>
          </p:cNvCxnSpPr>
          <p:nvPr/>
        </p:nvCxnSpPr>
        <p:spPr>
          <a:xfrm>
            <a:off x="1942375" y="2196039"/>
            <a:ext cx="533357"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cxnSp>
        <p:nvCxnSpPr>
          <p:cNvPr id="309" name="Connecteur droit avec flèche 308">
            <a:extLst>
              <a:ext uri="{FF2B5EF4-FFF2-40B4-BE49-F238E27FC236}">
                <a16:creationId xmlns:a16="http://schemas.microsoft.com/office/drawing/2014/main" id="{4C5758BA-B475-4B8D-A81C-52ECD1A51623}"/>
              </a:ext>
            </a:extLst>
          </p:cNvPr>
          <p:cNvCxnSpPr>
            <a:cxnSpLocks/>
          </p:cNvCxnSpPr>
          <p:nvPr/>
        </p:nvCxnSpPr>
        <p:spPr>
          <a:xfrm>
            <a:off x="1929228" y="2546578"/>
            <a:ext cx="533357" cy="0"/>
          </a:xfrm>
          <a:prstGeom prst="straightConnector1">
            <a:avLst/>
          </a:prstGeom>
          <a:ln w="76200">
            <a:solidFill>
              <a:srgbClr val="002060"/>
            </a:solidFill>
            <a:tailEnd type="triangle"/>
          </a:ln>
        </p:spPr>
        <p:style>
          <a:lnRef idx="1">
            <a:schemeClr val="accent2"/>
          </a:lnRef>
          <a:fillRef idx="0">
            <a:schemeClr val="accent2"/>
          </a:fillRef>
          <a:effectRef idx="0">
            <a:schemeClr val="accent2"/>
          </a:effectRef>
          <a:fontRef idx="minor">
            <a:schemeClr val="tx1"/>
          </a:fontRef>
        </p:style>
      </p:cxnSp>
      <p:sp>
        <p:nvSpPr>
          <p:cNvPr id="310" name="Rectangle : coins arrondis 309">
            <a:extLst>
              <a:ext uri="{FF2B5EF4-FFF2-40B4-BE49-F238E27FC236}">
                <a16:creationId xmlns:a16="http://schemas.microsoft.com/office/drawing/2014/main" id="{AE945DE4-6660-4CBA-8D77-E3A1A533FDB6}"/>
              </a:ext>
            </a:extLst>
          </p:cNvPr>
          <p:cNvSpPr/>
          <p:nvPr/>
        </p:nvSpPr>
        <p:spPr>
          <a:xfrm>
            <a:off x="370634" y="3209537"/>
            <a:ext cx="2438852" cy="2799951"/>
          </a:xfrm>
          <a:prstGeom prst="roundRect">
            <a:avLst/>
          </a:pr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a:extLst>
              <a:ext uri="{FF2B5EF4-FFF2-40B4-BE49-F238E27FC236}">
                <a16:creationId xmlns:a16="http://schemas.microsoft.com/office/drawing/2014/main" id="{3245810F-2D95-40AD-9595-CA5964F47EE2}"/>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10</a:t>
            </a:fld>
            <a:endParaRPr lang="fr-FR" sz="1050" b="0" strike="noStrike" spc="-1" dirty="0">
              <a:solidFill>
                <a:schemeClr val="accent2"/>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9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98"/>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1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302"/>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0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7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8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9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5"/>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8"/>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19"/>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20"/>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28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85"/>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1"/>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128"/>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2"/>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22"/>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68"/>
                                        </p:tgtEl>
                                        <p:attrNameLst>
                                          <p:attrName>style.visibility</p:attrName>
                                        </p:attrNameLst>
                                      </p:cBhvr>
                                      <p:to>
                                        <p:strVal val="hidden"/>
                                      </p:to>
                                    </p:set>
                                  </p:childTnLst>
                                </p:cTn>
                              </p:par>
                              <p:par>
                                <p:cTn id="127" presetID="1" presetClass="exit" presetSubtype="0" fill="hold" grpId="1" nodeType="withEffect">
                                  <p:stCondLst>
                                    <p:cond delay="0"/>
                                  </p:stCondLst>
                                  <p:childTnLst>
                                    <p:set>
                                      <p:cBhvr>
                                        <p:cTn id="128" dur="1" fill="hold">
                                          <p:stCondLst>
                                            <p:cond delay="0"/>
                                          </p:stCondLst>
                                        </p:cTn>
                                        <p:tgtEl>
                                          <p:spTgt spid="287"/>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286"/>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108"/>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103"/>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98"/>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94"/>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30"/>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11"/>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110"/>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117"/>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118"/>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121"/>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123"/>
                                        </p:tgtEl>
                                        <p:attrNameLst>
                                          <p:attrName>style.visibility</p:attrName>
                                        </p:attrNameLst>
                                      </p:cBhvr>
                                      <p:to>
                                        <p:strVal val="hidden"/>
                                      </p:to>
                                    </p:set>
                                  </p:childTnLst>
                                </p:cTn>
                              </p:par>
                              <p:par>
                                <p:cTn id="153" presetID="1" presetClass="exit" presetSubtype="0" fill="hold" nodeType="withEffect">
                                  <p:stCondLst>
                                    <p:cond delay="0"/>
                                  </p:stCondLst>
                                  <p:childTnLst>
                                    <p:set>
                                      <p:cBhvr>
                                        <p:cTn id="154" dur="1" fill="hold">
                                          <p:stCondLst>
                                            <p:cond delay="0"/>
                                          </p:stCondLst>
                                        </p:cTn>
                                        <p:tgtEl>
                                          <p:spTgt spid="127"/>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125"/>
                                        </p:tgtEl>
                                        <p:attrNameLst>
                                          <p:attrName>style.visibility</p:attrName>
                                        </p:attrNameLst>
                                      </p:cBhvr>
                                      <p:to>
                                        <p:strVal val="hidden"/>
                                      </p:to>
                                    </p:set>
                                  </p:childTnLst>
                                </p:cTn>
                              </p:par>
                              <p:par>
                                <p:cTn id="157" presetID="1" presetClass="exit" presetSubtype="0" fill="hold" nodeType="withEffect">
                                  <p:stCondLst>
                                    <p:cond delay="0"/>
                                  </p:stCondLst>
                                  <p:childTnLst>
                                    <p:set>
                                      <p:cBhvr>
                                        <p:cTn id="158" dur="1" fill="hold">
                                          <p:stCondLst>
                                            <p:cond delay="0"/>
                                          </p:stCondLst>
                                        </p:cTn>
                                        <p:tgtEl>
                                          <p:spTgt spid="179"/>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180"/>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296"/>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303"/>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181"/>
                                        </p:tgtEl>
                                        <p:attrNameLst>
                                          <p:attrName>style.visibility</p:attrName>
                                        </p:attrNameLst>
                                      </p:cBhvr>
                                      <p:to>
                                        <p:strVal val="hidden"/>
                                      </p:to>
                                    </p:set>
                                  </p:childTnLst>
                                </p:cTn>
                              </p:par>
                              <p:par>
                                <p:cTn id="167" presetID="1" presetClass="exit" presetSubtype="0" fill="hold" grpId="1" nodeType="withEffect">
                                  <p:stCondLst>
                                    <p:cond delay="0"/>
                                  </p:stCondLst>
                                  <p:childTnLst>
                                    <p:set>
                                      <p:cBhvr>
                                        <p:cTn id="168" dur="1" fill="hold">
                                          <p:stCondLst>
                                            <p:cond delay="0"/>
                                          </p:stCondLst>
                                        </p:cTn>
                                        <p:tgtEl>
                                          <p:spTgt spid="294"/>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72"/>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28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256"/>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25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91"/>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90"/>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58"/>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259"/>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262"/>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277"/>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264"/>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263"/>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288"/>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289"/>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260"/>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nodeType="clickEffect">
                                  <p:stCondLst>
                                    <p:cond delay="0"/>
                                  </p:stCondLst>
                                  <p:childTnLst>
                                    <p:set>
                                      <p:cBhvr>
                                        <p:cTn id="206" dur="1" fill="hold">
                                          <p:stCondLst>
                                            <p:cond delay="0"/>
                                          </p:stCondLst>
                                        </p:cTn>
                                        <p:tgtEl>
                                          <p:spTgt spid="297"/>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305"/>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268"/>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267"/>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266"/>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265"/>
                                        </p:tgtEl>
                                        <p:attrNameLst>
                                          <p:attrName>style.visibility</p:attrName>
                                        </p:attrNameLst>
                                      </p:cBhvr>
                                      <p:to>
                                        <p:strVal val="visible"/>
                                      </p:to>
                                    </p:set>
                                  </p:childTnLst>
                                </p:cTn>
                              </p:par>
                            </p:childTnLst>
                          </p:cTn>
                        </p:par>
                      </p:childTnLst>
                    </p:cTn>
                  </p:par>
                  <p:par>
                    <p:cTn id="217" fill="hold">
                      <p:stCondLst>
                        <p:cond delay="indefinite"/>
                      </p:stCondLst>
                      <p:childTnLst>
                        <p:par>
                          <p:cTn id="218" fill="hold">
                            <p:stCondLst>
                              <p:cond delay="0"/>
                            </p:stCondLst>
                            <p:childTnLst>
                              <p:par>
                                <p:cTn id="219" presetID="1" presetClass="exit" presetSubtype="0" fill="hold" nodeType="clickEffect">
                                  <p:stCondLst>
                                    <p:cond delay="0"/>
                                  </p:stCondLst>
                                  <p:childTnLst>
                                    <p:set>
                                      <p:cBhvr>
                                        <p:cTn id="220" dur="1" fill="hold">
                                          <p:stCondLst>
                                            <p:cond delay="0"/>
                                          </p:stCondLst>
                                        </p:cTn>
                                        <p:tgtEl>
                                          <p:spTgt spid="305"/>
                                        </p:tgtEl>
                                        <p:attrNameLst>
                                          <p:attrName>style.visibility</p:attrName>
                                        </p:attrNameLst>
                                      </p:cBhvr>
                                      <p:to>
                                        <p:strVal val="hidden"/>
                                      </p:to>
                                    </p:set>
                                  </p:childTnLst>
                                </p:cTn>
                              </p:par>
                              <p:par>
                                <p:cTn id="221" presetID="1" presetClass="entr" presetSubtype="0" fill="hold" nodeType="withEffect">
                                  <p:stCondLst>
                                    <p:cond delay="0"/>
                                  </p:stCondLst>
                                  <p:childTnLst>
                                    <p:set>
                                      <p:cBhvr>
                                        <p:cTn id="222" dur="1" fill="hold">
                                          <p:stCondLst>
                                            <p:cond delay="0"/>
                                          </p:stCondLst>
                                        </p:cTn>
                                        <p:tgtEl>
                                          <p:spTgt spid="261"/>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270"/>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269"/>
                                        </p:tgtEl>
                                        <p:attrNameLst>
                                          <p:attrName>style.visibility</p:attrName>
                                        </p:attrNameLst>
                                      </p:cBhvr>
                                      <p:to>
                                        <p:strVal val="visible"/>
                                      </p:to>
                                    </p:set>
                                  </p:childTnLst>
                                </p:cTn>
                              </p:par>
                              <p:par>
                                <p:cTn id="227" presetID="1" presetClass="entr" presetSubtype="0" fill="hold" nodeType="withEffect">
                                  <p:stCondLst>
                                    <p:cond delay="0"/>
                                  </p:stCondLst>
                                  <p:childTnLst>
                                    <p:set>
                                      <p:cBhvr>
                                        <p:cTn id="228" dur="1" fill="hold">
                                          <p:stCondLst>
                                            <p:cond delay="0"/>
                                          </p:stCondLst>
                                        </p:cTn>
                                        <p:tgtEl>
                                          <p:spTgt spid="271"/>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308"/>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presetID="1" presetClass="exit" presetSubtype="0" fill="hold" nodeType="clickEffect">
                                  <p:stCondLst>
                                    <p:cond delay="0"/>
                                  </p:stCondLst>
                                  <p:childTnLst>
                                    <p:set>
                                      <p:cBhvr>
                                        <p:cTn id="234" dur="1" fill="hold">
                                          <p:stCondLst>
                                            <p:cond delay="0"/>
                                          </p:stCondLst>
                                        </p:cTn>
                                        <p:tgtEl>
                                          <p:spTgt spid="308"/>
                                        </p:tgtEl>
                                        <p:attrNameLst>
                                          <p:attrName>style.visibility</p:attrName>
                                        </p:attrNameLst>
                                      </p:cBhvr>
                                      <p:to>
                                        <p:strVal val="hidden"/>
                                      </p:to>
                                    </p:set>
                                  </p:childTnLst>
                                </p:cTn>
                              </p:par>
                              <p:par>
                                <p:cTn id="235" presetID="1" presetClass="entr" presetSubtype="0" fill="hold" nodeType="withEffect">
                                  <p:stCondLst>
                                    <p:cond delay="0"/>
                                  </p:stCondLst>
                                  <p:childTnLst>
                                    <p:set>
                                      <p:cBhvr>
                                        <p:cTn id="236" dur="1" fill="hold">
                                          <p:stCondLst>
                                            <p:cond delay="0"/>
                                          </p:stCondLst>
                                        </p:cTn>
                                        <p:tgtEl>
                                          <p:spTgt spid="273"/>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292"/>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309"/>
                                        </p:tgtEl>
                                        <p:attrNameLst>
                                          <p:attrName>style.visibility</p:attrName>
                                        </p:attrNameLst>
                                      </p:cBhvr>
                                      <p:to>
                                        <p:strVal val="visible"/>
                                      </p:to>
                                    </p:set>
                                  </p:childTnLst>
                                </p:cTn>
                              </p:par>
                            </p:childTnLst>
                          </p:cTn>
                        </p:par>
                      </p:childTnLst>
                    </p:cTn>
                  </p:par>
                  <p:par>
                    <p:cTn id="241" fill="hold">
                      <p:stCondLst>
                        <p:cond delay="indefinite"/>
                      </p:stCondLst>
                      <p:childTnLst>
                        <p:par>
                          <p:cTn id="242" fill="hold">
                            <p:stCondLst>
                              <p:cond delay="0"/>
                            </p:stCondLst>
                            <p:childTnLst>
                              <p:par>
                                <p:cTn id="243" presetID="1" presetClass="exit" presetSubtype="0" fill="hold" nodeType="clickEffect">
                                  <p:stCondLst>
                                    <p:cond delay="0"/>
                                  </p:stCondLst>
                                  <p:childTnLst>
                                    <p:set>
                                      <p:cBhvr>
                                        <p:cTn id="244" dur="1" fill="hold">
                                          <p:stCondLst>
                                            <p:cond delay="0"/>
                                          </p:stCondLst>
                                        </p:cTn>
                                        <p:tgtEl>
                                          <p:spTgt spid="309"/>
                                        </p:tgtEl>
                                        <p:attrNameLst>
                                          <p:attrName>style.visibility</p:attrName>
                                        </p:attrNameLst>
                                      </p:cBhvr>
                                      <p:to>
                                        <p:strVal val="hidden"/>
                                      </p:to>
                                    </p:set>
                                  </p:childTnLst>
                                </p:cTn>
                              </p:par>
                              <p:par>
                                <p:cTn id="245" presetID="1" presetClass="entr" presetSubtype="0" fill="hold" nodeType="withEffect">
                                  <p:stCondLst>
                                    <p:cond delay="0"/>
                                  </p:stCondLst>
                                  <p:childTnLst>
                                    <p:set>
                                      <p:cBhvr>
                                        <p:cTn id="246" dur="1" fill="hold">
                                          <p:stCondLst>
                                            <p:cond delay="0"/>
                                          </p:stCondLst>
                                        </p:cTn>
                                        <p:tgtEl>
                                          <p:spTgt spid="278"/>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279"/>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280"/>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295"/>
                                        </p:tgtEl>
                                        <p:attrNameLst>
                                          <p:attrName>style.visibility</p:attrName>
                                        </p:attrNameLst>
                                      </p:cBhvr>
                                      <p:to>
                                        <p:strVal val="visible"/>
                                      </p:to>
                                    </p:set>
                                  </p:childTnLst>
                                </p:cTn>
                              </p:par>
                            </p:childTnLst>
                          </p:cTn>
                        </p:par>
                      </p:childTnLst>
                    </p:cTn>
                  </p:par>
                  <p:par>
                    <p:cTn id="253" fill="hold">
                      <p:stCondLst>
                        <p:cond delay="indefinite"/>
                      </p:stCondLst>
                      <p:childTnLst>
                        <p:par>
                          <p:cTn id="254" fill="hold">
                            <p:stCondLst>
                              <p:cond delay="0"/>
                            </p:stCondLst>
                            <p:childTnLst>
                              <p:par>
                                <p:cTn id="255" presetID="1" presetClass="exit" presetSubtype="0" fill="hold" grpId="1" nodeType="clickEffect">
                                  <p:stCondLst>
                                    <p:cond delay="0"/>
                                  </p:stCondLst>
                                  <p:childTnLst>
                                    <p:set>
                                      <p:cBhvr>
                                        <p:cTn id="256" dur="1" fill="hold">
                                          <p:stCondLst>
                                            <p:cond delay="0"/>
                                          </p:stCondLst>
                                        </p:cTn>
                                        <p:tgtEl>
                                          <p:spTgt spid="283"/>
                                        </p:tgtEl>
                                        <p:attrNameLst>
                                          <p:attrName>style.visibility</p:attrName>
                                        </p:attrNameLst>
                                      </p:cBhvr>
                                      <p:to>
                                        <p:strVal val="hidden"/>
                                      </p:to>
                                    </p:set>
                                  </p:childTnLst>
                                </p:cTn>
                              </p:par>
                              <p:par>
                                <p:cTn id="257" presetID="1" presetClass="exit" presetSubtype="0" fill="hold" grpId="1" nodeType="withEffect">
                                  <p:stCondLst>
                                    <p:cond delay="0"/>
                                  </p:stCondLst>
                                  <p:childTnLst>
                                    <p:set>
                                      <p:cBhvr>
                                        <p:cTn id="258" dur="1" fill="hold">
                                          <p:stCondLst>
                                            <p:cond delay="0"/>
                                          </p:stCondLst>
                                        </p:cTn>
                                        <p:tgtEl>
                                          <p:spTgt spid="256"/>
                                        </p:tgtEl>
                                        <p:attrNameLst>
                                          <p:attrName>style.visibility</p:attrName>
                                        </p:attrNameLst>
                                      </p:cBhvr>
                                      <p:to>
                                        <p:strVal val="hidden"/>
                                      </p:to>
                                    </p:set>
                                  </p:childTnLst>
                                </p:cTn>
                              </p:par>
                              <p:par>
                                <p:cTn id="259" presetID="1" presetClass="exit" presetSubtype="0" fill="hold" nodeType="withEffect">
                                  <p:stCondLst>
                                    <p:cond delay="0"/>
                                  </p:stCondLst>
                                  <p:childTnLst>
                                    <p:set>
                                      <p:cBhvr>
                                        <p:cTn id="260" dur="1" fill="hold">
                                          <p:stCondLst>
                                            <p:cond delay="0"/>
                                          </p:stCondLst>
                                        </p:cTn>
                                        <p:tgtEl>
                                          <p:spTgt spid="257"/>
                                        </p:tgtEl>
                                        <p:attrNameLst>
                                          <p:attrName>style.visibility</p:attrName>
                                        </p:attrNameLst>
                                      </p:cBhvr>
                                      <p:to>
                                        <p:strVal val="hidden"/>
                                      </p:to>
                                    </p:set>
                                  </p:childTnLst>
                                </p:cTn>
                              </p:par>
                              <p:par>
                                <p:cTn id="261" presetID="1" presetClass="exit" presetSubtype="0" fill="hold" grpId="1" nodeType="withEffect">
                                  <p:stCondLst>
                                    <p:cond delay="0"/>
                                  </p:stCondLst>
                                  <p:childTnLst>
                                    <p:set>
                                      <p:cBhvr>
                                        <p:cTn id="262" dur="1" fill="hold">
                                          <p:stCondLst>
                                            <p:cond delay="0"/>
                                          </p:stCondLst>
                                        </p:cTn>
                                        <p:tgtEl>
                                          <p:spTgt spid="291"/>
                                        </p:tgtEl>
                                        <p:attrNameLst>
                                          <p:attrName>style.visibility</p:attrName>
                                        </p:attrNameLst>
                                      </p:cBhvr>
                                      <p:to>
                                        <p:strVal val="hidden"/>
                                      </p:to>
                                    </p:set>
                                  </p:childTnLst>
                                </p:cTn>
                              </p:par>
                              <p:par>
                                <p:cTn id="263" presetID="1" presetClass="exit" presetSubtype="0" fill="hold" grpId="1" nodeType="withEffect">
                                  <p:stCondLst>
                                    <p:cond delay="0"/>
                                  </p:stCondLst>
                                  <p:childTnLst>
                                    <p:set>
                                      <p:cBhvr>
                                        <p:cTn id="264" dur="1" fill="hold">
                                          <p:stCondLst>
                                            <p:cond delay="0"/>
                                          </p:stCondLst>
                                        </p:cTn>
                                        <p:tgtEl>
                                          <p:spTgt spid="290"/>
                                        </p:tgtEl>
                                        <p:attrNameLst>
                                          <p:attrName>style.visibility</p:attrName>
                                        </p:attrNameLst>
                                      </p:cBhvr>
                                      <p:to>
                                        <p:strVal val="hidden"/>
                                      </p:to>
                                    </p:set>
                                  </p:childTnLst>
                                </p:cTn>
                              </p:par>
                              <p:par>
                                <p:cTn id="265" presetID="1" presetClass="exit" presetSubtype="0" fill="hold" grpId="1" nodeType="withEffect">
                                  <p:stCondLst>
                                    <p:cond delay="0"/>
                                  </p:stCondLst>
                                  <p:childTnLst>
                                    <p:set>
                                      <p:cBhvr>
                                        <p:cTn id="266" dur="1" fill="hold">
                                          <p:stCondLst>
                                            <p:cond delay="0"/>
                                          </p:stCondLst>
                                        </p:cTn>
                                        <p:tgtEl>
                                          <p:spTgt spid="258"/>
                                        </p:tgtEl>
                                        <p:attrNameLst>
                                          <p:attrName>style.visibility</p:attrName>
                                        </p:attrNameLst>
                                      </p:cBhvr>
                                      <p:to>
                                        <p:strVal val="hidden"/>
                                      </p:to>
                                    </p:set>
                                  </p:childTnLst>
                                </p:cTn>
                              </p:par>
                              <p:par>
                                <p:cTn id="267" presetID="1" presetClass="exit" presetSubtype="0" fill="hold" nodeType="withEffect">
                                  <p:stCondLst>
                                    <p:cond delay="0"/>
                                  </p:stCondLst>
                                  <p:childTnLst>
                                    <p:set>
                                      <p:cBhvr>
                                        <p:cTn id="268" dur="1" fill="hold">
                                          <p:stCondLst>
                                            <p:cond delay="0"/>
                                          </p:stCondLst>
                                        </p:cTn>
                                        <p:tgtEl>
                                          <p:spTgt spid="259"/>
                                        </p:tgtEl>
                                        <p:attrNameLst>
                                          <p:attrName>style.visibility</p:attrName>
                                        </p:attrNameLst>
                                      </p:cBhvr>
                                      <p:to>
                                        <p:strVal val="hidden"/>
                                      </p:to>
                                    </p:set>
                                  </p:childTnLst>
                                </p:cTn>
                              </p:par>
                              <p:par>
                                <p:cTn id="269" presetID="1" presetClass="exit" presetSubtype="0" fill="hold" nodeType="withEffect">
                                  <p:stCondLst>
                                    <p:cond delay="0"/>
                                  </p:stCondLst>
                                  <p:childTnLst>
                                    <p:set>
                                      <p:cBhvr>
                                        <p:cTn id="270" dur="1" fill="hold">
                                          <p:stCondLst>
                                            <p:cond delay="0"/>
                                          </p:stCondLst>
                                        </p:cTn>
                                        <p:tgtEl>
                                          <p:spTgt spid="262"/>
                                        </p:tgtEl>
                                        <p:attrNameLst>
                                          <p:attrName>style.visibility</p:attrName>
                                        </p:attrNameLst>
                                      </p:cBhvr>
                                      <p:to>
                                        <p:strVal val="hidden"/>
                                      </p:to>
                                    </p:set>
                                  </p:childTnLst>
                                </p:cTn>
                              </p:par>
                              <p:par>
                                <p:cTn id="271" presetID="1" presetClass="exit" presetSubtype="0" fill="hold" nodeType="withEffect">
                                  <p:stCondLst>
                                    <p:cond delay="0"/>
                                  </p:stCondLst>
                                  <p:childTnLst>
                                    <p:set>
                                      <p:cBhvr>
                                        <p:cTn id="272" dur="1" fill="hold">
                                          <p:stCondLst>
                                            <p:cond delay="0"/>
                                          </p:stCondLst>
                                        </p:cTn>
                                        <p:tgtEl>
                                          <p:spTgt spid="264"/>
                                        </p:tgtEl>
                                        <p:attrNameLst>
                                          <p:attrName>style.visibility</p:attrName>
                                        </p:attrNameLst>
                                      </p:cBhvr>
                                      <p:to>
                                        <p:strVal val="hidden"/>
                                      </p:to>
                                    </p:set>
                                  </p:childTnLst>
                                </p:cTn>
                              </p:par>
                              <p:par>
                                <p:cTn id="273" presetID="1" presetClass="exit" presetSubtype="0" fill="hold" nodeType="withEffect">
                                  <p:stCondLst>
                                    <p:cond delay="0"/>
                                  </p:stCondLst>
                                  <p:childTnLst>
                                    <p:set>
                                      <p:cBhvr>
                                        <p:cTn id="274" dur="1" fill="hold">
                                          <p:stCondLst>
                                            <p:cond delay="0"/>
                                          </p:stCondLst>
                                        </p:cTn>
                                        <p:tgtEl>
                                          <p:spTgt spid="263"/>
                                        </p:tgtEl>
                                        <p:attrNameLst>
                                          <p:attrName>style.visibility</p:attrName>
                                        </p:attrNameLst>
                                      </p:cBhvr>
                                      <p:to>
                                        <p:strVal val="hidden"/>
                                      </p:to>
                                    </p:set>
                                  </p:childTnLst>
                                </p:cTn>
                              </p:par>
                              <p:par>
                                <p:cTn id="275" presetID="1" presetClass="exit" presetSubtype="0" fill="hold" grpId="1" nodeType="withEffect">
                                  <p:stCondLst>
                                    <p:cond delay="0"/>
                                  </p:stCondLst>
                                  <p:childTnLst>
                                    <p:set>
                                      <p:cBhvr>
                                        <p:cTn id="276" dur="1" fill="hold">
                                          <p:stCondLst>
                                            <p:cond delay="0"/>
                                          </p:stCondLst>
                                        </p:cTn>
                                        <p:tgtEl>
                                          <p:spTgt spid="288"/>
                                        </p:tgtEl>
                                        <p:attrNameLst>
                                          <p:attrName>style.visibility</p:attrName>
                                        </p:attrNameLst>
                                      </p:cBhvr>
                                      <p:to>
                                        <p:strVal val="hidden"/>
                                      </p:to>
                                    </p:set>
                                  </p:childTnLst>
                                </p:cTn>
                              </p:par>
                              <p:par>
                                <p:cTn id="277" presetID="1" presetClass="exit" presetSubtype="0" fill="hold" grpId="1" nodeType="withEffect">
                                  <p:stCondLst>
                                    <p:cond delay="0"/>
                                  </p:stCondLst>
                                  <p:childTnLst>
                                    <p:set>
                                      <p:cBhvr>
                                        <p:cTn id="278" dur="1" fill="hold">
                                          <p:stCondLst>
                                            <p:cond delay="0"/>
                                          </p:stCondLst>
                                        </p:cTn>
                                        <p:tgtEl>
                                          <p:spTgt spid="289"/>
                                        </p:tgtEl>
                                        <p:attrNameLst>
                                          <p:attrName>style.visibility</p:attrName>
                                        </p:attrNameLst>
                                      </p:cBhvr>
                                      <p:to>
                                        <p:strVal val="hidden"/>
                                      </p:to>
                                    </p:set>
                                  </p:childTnLst>
                                </p:cTn>
                              </p:par>
                              <p:par>
                                <p:cTn id="279" presetID="1" presetClass="exit" presetSubtype="0" fill="hold" grpId="1" nodeType="withEffect">
                                  <p:stCondLst>
                                    <p:cond delay="0"/>
                                  </p:stCondLst>
                                  <p:childTnLst>
                                    <p:set>
                                      <p:cBhvr>
                                        <p:cTn id="280" dur="1" fill="hold">
                                          <p:stCondLst>
                                            <p:cond delay="0"/>
                                          </p:stCondLst>
                                        </p:cTn>
                                        <p:tgtEl>
                                          <p:spTgt spid="260"/>
                                        </p:tgtEl>
                                        <p:attrNameLst>
                                          <p:attrName>style.visibility</p:attrName>
                                        </p:attrNameLst>
                                      </p:cBhvr>
                                      <p:to>
                                        <p:strVal val="hidden"/>
                                      </p:to>
                                    </p:set>
                                  </p:childTnLst>
                                </p:cTn>
                              </p:par>
                              <p:par>
                                <p:cTn id="281" presetID="1" presetClass="exit" presetSubtype="0" fill="hold" nodeType="withEffect">
                                  <p:stCondLst>
                                    <p:cond delay="0"/>
                                  </p:stCondLst>
                                  <p:childTnLst>
                                    <p:set>
                                      <p:cBhvr>
                                        <p:cTn id="282" dur="1" fill="hold">
                                          <p:stCondLst>
                                            <p:cond delay="0"/>
                                          </p:stCondLst>
                                        </p:cTn>
                                        <p:tgtEl>
                                          <p:spTgt spid="297"/>
                                        </p:tgtEl>
                                        <p:attrNameLst>
                                          <p:attrName>style.visibility</p:attrName>
                                        </p:attrNameLst>
                                      </p:cBhvr>
                                      <p:to>
                                        <p:strVal val="hidden"/>
                                      </p:to>
                                    </p:set>
                                  </p:childTnLst>
                                </p:cTn>
                              </p:par>
                              <p:par>
                                <p:cTn id="283" presetID="1" presetClass="exit" presetSubtype="0" fill="hold" nodeType="withEffect">
                                  <p:stCondLst>
                                    <p:cond delay="0"/>
                                  </p:stCondLst>
                                  <p:childTnLst>
                                    <p:set>
                                      <p:cBhvr>
                                        <p:cTn id="284" dur="1" fill="hold">
                                          <p:stCondLst>
                                            <p:cond delay="0"/>
                                          </p:stCondLst>
                                        </p:cTn>
                                        <p:tgtEl>
                                          <p:spTgt spid="268"/>
                                        </p:tgtEl>
                                        <p:attrNameLst>
                                          <p:attrName>style.visibility</p:attrName>
                                        </p:attrNameLst>
                                      </p:cBhvr>
                                      <p:to>
                                        <p:strVal val="hidden"/>
                                      </p:to>
                                    </p:set>
                                  </p:childTnLst>
                                </p:cTn>
                              </p:par>
                              <p:par>
                                <p:cTn id="285" presetID="1" presetClass="exit" presetSubtype="0" fill="hold" nodeType="withEffect">
                                  <p:stCondLst>
                                    <p:cond delay="0"/>
                                  </p:stCondLst>
                                  <p:childTnLst>
                                    <p:set>
                                      <p:cBhvr>
                                        <p:cTn id="286" dur="1" fill="hold">
                                          <p:stCondLst>
                                            <p:cond delay="0"/>
                                          </p:stCondLst>
                                        </p:cTn>
                                        <p:tgtEl>
                                          <p:spTgt spid="267"/>
                                        </p:tgtEl>
                                        <p:attrNameLst>
                                          <p:attrName>style.visibility</p:attrName>
                                        </p:attrNameLst>
                                      </p:cBhvr>
                                      <p:to>
                                        <p:strVal val="hidden"/>
                                      </p:to>
                                    </p:set>
                                  </p:childTnLst>
                                </p:cTn>
                              </p:par>
                              <p:par>
                                <p:cTn id="287" presetID="1" presetClass="exit" presetSubtype="0" fill="hold" nodeType="withEffect">
                                  <p:stCondLst>
                                    <p:cond delay="0"/>
                                  </p:stCondLst>
                                  <p:childTnLst>
                                    <p:set>
                                      <p:cBhvr>
                                        <p:cTn id="288" dur="1" fill="hold">
                                          <p:stCondLst>
                                            <p:cond delay="0"/>
                                          </p:stCondLst>
                                        </p:cTn>
                                        <p:tgtEl>
                                          <p:spTgt spid="266"/>
                                        </p:tgtEl>
                                        <p:attrNameLst>
                                          <p:attrName>style.visibility</p:attrName>
                                        </p:attrNameLst>
                                      </p:cBhvr>
                                      <p:to>
                                        <p:strVal val="hidden"/>
                                      </p:to>
                                    </p:set>
                                  </p:childTnLst>
                                </p:cTn>
                              </p:par>
                              <p:par>
                                <p:cTn id="289" presetID="1" presetClass="exit" presetSubtype="0" fill="hold" nodeType="withEffect">
                                  <p:stCondLst>
                                    <p:cond delay="0"/>
                                  </p:stCondLst>
                                  <p:childTnLst>
                                    <p:set>
                                      <p:cBhvr>
                                        <p:cTn id="290" dur="1" fill="hold">
                                          <p:stCondLst>
                                            <p:cond delay="0"/>
                                          </p:stCondLst>
                                        </p:cTn>
                                        <p:tgtEl>
                                          <p:spTgt spid="265"/>
                                        </p:tgtEl>
                                        <p:attrNameLst>
                                          <p:attrName>style.visibility</p:attrName>
                                        </p:attrNameLst>
                                      </p:cBhvr>
                                      <p:to>
                                        <p:strVal val="hidden"/>
                                      </p:to>
                                    </p:set>
                                  </p:childTnLst>
                                </p:cTn>
                              </p:par>
                              <p:par>
                                <p:cTn id="291" presetID="1" presetClass="exit" presetSubtype="0" fill="hold" nodeType="withEffect">
                                  <p:stCondLst>
                                    <p:cond delay="0"/>
                                  </p:stCondLst>
                                  <p:childTnLst>
                                    <p:set>
                                      <p:cBhvr>
                                        <p:cTn id="292" dur="1" fill="hold">
                                          <p:stCondLst>
                                            <p:cond delay="0"/>
                                          </p:stCondLst>
                                        </p:cTn>
                                        <p:tgtEl>
                                          <p:spTgt spid="261"/>
                                        </p:tgtEl>
                                        <p:attrNameLst>
                                          <p:attrName>style.visibility</p:attrName>
                                        </p:attrNameLst>
                                      </p:cBhvr>
                                      <p:to>
                                        <p:strVal val="hidden"/>
                                      </p:to>
                                    </p:set>
                                  </p:childTnLst>
                                </p:cTn>
                              </p:par>
                              <p:par>
                                <p:cTn id="293" presetID="1" presetClass="exit" presetSubtype="0" fill="hold" nodeType="withEffect">
                                  <p:stCondLst>
                                    <p:cond delay="0"/>
                                  </p:stCondLst>
                                  <p:childTnLst>
                                    <p:set>
                                      <p:cBhvr>
                                        <p:cTn id="294" dur="1" fill="hold">
                                          <p:stCondLst>
                                            <p:cond delay="0"/>
                                          </p:stCondLst>
                                        </p:cTn>
                                        <p:tgtEl>
                                          <p:spTgt spid="270"/>
                                        </p:tgtEl>
                                        <p:attrNameLst>
                                          <p:attrName>style.visibility</p:attrName>
                                        </p:attrNameLst>
                                      </p:cBhvr>
                                      <p:to>
                                        <p:strVal val="hidden"/>
                                      </p:to>
                                    </p:set>
                                  </p:childTnLst>
                                </p:cTn>
                              </p:par>
                              <p:par>
                                <p:cTn id="295" presetID="1" presetClass="exit" presetSubtype="0" fill="hold" grpId="1" nodeType="withEffect">
                                  <p:stCondLst>
                                    <p:cond delay="0"/>
                                  </p:stCondLst>
                                  <p:childTnLst>
                                    <p:set>
                                      <p:cBhvr>
                                        <p:cTn id="296" dur="1" fill="hold">
                                          <p:stCondLst>
                                            <p:cond delay="0"/>
                                          </p:stCondLst>
                                        </p:cTn>
                                        <p:tgtEl>
                                          <p:spTgt spid="269"/>
                                        </p:tgtEl>
                                        <p:attrNameLst>
                                          <p:attrName>style.visibility</p:attrName>
                                        </p:attrNameLst>
                                      </p:cBhvr>
                                      <p:to>
                                        <p:strVal val="hidden"/>
                                      </p:to>
                                    </p:set>
                                  </p:childTnLst>
                                </p:cTn>
                              </p:par>
                              <p:par>
                                <p:cTn id="297" presetID="1" presetClass="exit" presetSubtype="0" fill="hold" nodeType="withEffect">
                                  <p:stCondLst>
                                    <p:cond delay="0"/>
                                  </p:stCondLst>
                                  <p:childTnLst>
                                    <p:set>
                                      <p:cBhvr>
                                        <p:cTn id="298" dur="1" fill="hold">
                                          <p:stCondLst>
                                            <p:cond delay="0"/>
                                          </p:stCondLst>
                                        </p:cTn>
                                        <p:tgtEl>
                                          <p:spTgt spid="271"/>
                                        </p:tgtEl>
                                        <p:attrNameLst>
                                          <p:attrName>style.visibility</p:attrName>
                                        </p:attrNameLst>
                                      </p:cBhvr>
                                      <p:to>
                                        <p:strVal val="hidden"/>
                                      </p:to>
                                    </p:set>
                                  </p:childTnLst>
                                </p:cTn>
                              </p:par>
                              <p:par>
                                <p:cTn id="299" presetID="1" presetClass="exit" presetSubtype="0" fill="hold" nodeType="withEffect">
                                  <p:stCondLst>
                                    <p:cond delay="0"/>
                                  </p:stCondLst>
                                  <p:childTnLst>
                                    <p:set>
                                      <p:cBhvr>
                                        <p:cTn id="300" dur="1" fill="hold">
                                          <p:stCondLst>
                                            <p:cond delay="0"/>
                                          </p:stCondLst>
                                        </p:cTn>
                                        <p:tgtEl>
                                          <p:spTgt spid="273"/>
                                        </p:tgtEl>
                                        <p:attrNameLst>
                                          <p:attrName>style.visibility</p:attrName>
                                        </p:attrNameLst>
                                      </p:cBhvr>
                                      <p:to>
                                        <p:strVal val="hidden"/>
                                      </p:to>
                                    </p:set>
                                  </p:childTnLst>
                                </p:cTn>
                              </p:par>
                              <p:par>
                                <p:cTn id="301" presetID="1" presetClass="exit" presetSubtype="0" fill="hold" grpId="1" nodeType="withEffect">
                                  <p:stCondLst>
                                    <p:cond delay="0"/>
                                  </p:stCondLst>
                                  <p:childTnLst>
                                    <p:set>
                                      <p:cBhvr>
                                        <p:cTn id="302" dur="1" fill="hold">
                                          <p:stCondLst>
                                            <p:cond delay="0"/>
                                          </p:stCondLst>
                                        </p:cTn>
                                        <p:tgtEl>
                                          <p:spTgt spid="292"/>
                                        </p:tgtEl>
                                        <p:attrNameLst>
                                          <p:attrName>style.visibility</p:attrName>
                                        </p:attrNameLst>
                                      </p:cBhvr>
                                      <p:to>
                                        <p:strVal val="hidden"/>
                                      </p:to>
                                    </p:set>
                                  </p:childTnLst>
                                </p:cTn>
                              </p:par>
                              <p:par>
                                <p:cTn id="303" presetID="1" presetClass="exit" presetSubtype="0" fill="hold" nodeType="withEffect">
                                  <p:stCondLst>
                                    <p:cond delay="0"/>
                                  </p:stCondLst>
                                  <p:childTnLst>
                                    <p:set>
                                      <p:cBhvr>
                                        <p:cTn id="304" dur="1" fill="hold">
                                          <p:stCondLst>
                                            <p:cond delay="0"/>
                                          </p:stCondLst>
                                        </p:cTn>
                                        <p:tgtEl>
                                          <p:spTgt spid="278"/>
                                        </p:tgtEl>
                                        <p:attrNameLst>
                                          <p:attrName>style.visibility</p:attrName>
                                        </p:attrNameLst>
                                      </p:cBhvr>
                                      <p:to>
                                        <p:strVal val="hidden"/>
                                      </p:to>
                                    </p:set>
                                  </p:childTnLst>
                                </p:cTn>
                              </p:par>
                              <p:par>
                                <p:cTn id="305" presetID="1" presetClass="exit" presetSubtype="0" fill="hold" grpId="1" nodeType="withEffect">
                                  <p:stCondLst>
                                    <p:cond delay="0"/>
                                  </p:stCondLst>
                                  <p:childTnLst>
                                    <p:set>
                                      <p:cBhvr>
                                        <p:cTn id="306" dur="1" fill="hold">
                                          <p:stCondLst>
                                            <p:cond delay="0"/>
                                          </p:stCondLst>
                                        </p:cTn>
                                        <p:tgtEl>
                                          <p:spTgt spid="279"/>
                                        </p:tgtEl>
                                        <p:attrNameLst>
                                          <p:attrName>style.visibility</p:attrName>
                                        </p:attrNameLst>
                                      </p:cBhvr>
                                      <p:to>
                                        <p:strVal val="hidden"/>
                                      </p:to>
                                    </p:set>
                                  </p:childTnLst>
                                </p:cTn>
                              </p:par>
                              <p:par>
                                <p:cTn id="307" presetID="1" presetClass="exit" presetSubtype="0" fill="hold" nodeType="withEffect">
                                  <p:stCondLst>
                                    <p:cond delay="0"/>
                                  </p:stCondLst>
                                  <p:childTnLst>
                                    <p:set>
                                      <p:cBhvr>
                                        <p:cTn id="308" dur="1" fill="hold">
                                          <p:stCondLst>
                                            <p:cond delay="0"/>
                                          </p:stCondLst>
                                        </p:cTn>
                                        <p:tgtEl>
                                          <p:spTgt spid="280"/>
                                        </p:tgtEl>
                                        <p:attrNameLst>
                                          <p:attrName>style.visibility</p:attrName>
                                        </p:attrNameLst>
                                      </p:cBhvr>
                                      <p:to>
                                        <p:strVal val="hidden"/>
                                      </p:to>
                                    </p:set>
                                  </p:childTnLst>
                                </p:cTn>
                              </p:par>
                              <p:par>
                                <p:cTn id="309" presetID="1" presetClass="exit" presetSubtype="0" fill="hold" grpId="1" nodeType="withEffect">
                                  <p:stCondLst>
                                    <p:cond delay="0"/>
                                  </p:stCondLst>
                                  <p:childTnLst>
                                    <p:set>
                                      <p:cBhvr>
                                        <p:cTn id="310" dur="1" fill="hold">
                                          <p:stCondLst>
                                            <p:cond delay="0"/>
                                          </p:stCondLst>
                                        </p:cTn>
                                        <p:tgtEl>
                                          <p:spTgt spid="295"/>
                                        </p:tgtEl>
                                        <p:attrNameLst>
                                          <p:attrName>style.visibility</p:attrName>
                                        </p:attrNameLst>
                                      </p:cBhvr>
                                      <p:to>
                                        <p:strVal val="hidden"/>
                                      </p:to>
                                    </p:set>
                                  </p:childTnLst>
                                </p:cTn>
                              </p:par>
                              <p:par>
                                <p:cTn id="311" presetID="1" presetClass="exit" presetSubtype="0" fill="hold" nodeType="withEffect">
                                  <p:stCondLst>
                                    <p:cond delay="0"/>
                                  </p:stCondLst>
                                  <p:childTnLst>
                                    <p:set>
                                      <p:cBhvr>
                                        <p:cTn id="312" dur="1" fill="hold">
                                          <p:stCondLst>
                                            <p:cond delay="0"/>
                                          </p:stCondLst>
                                        </p:cTn>
                                        <p:tgtEl>
                                          <p:spTgt spid="277"/>
                                        </p:tgtEl>
                                        <p:attrNameLst>
                                          <p:attrName>style.visibility</p:attrName>
                                        </p:attrNameLst>
                                      </p:cBhvr>
                                      <p:to>
                                        <p:strVal val="hidden"/>
                                      </p:to>
                                    </p:set>
                                  </p:childTnLst>
                                </p:cTn>
                              </p:par>
                              <p:par>
                                <p:cTn id="313" presetID="1" presetClass="entr" presetSubtype="0" fill="hold" grpId="0" nodeType="withEffect">
                                  <p:stCondLst>
                                    <p:cond delay="0"/>
                                  </p:stCondLst>
                                  <p:childTnLst>
                                    <p:set>
                                      <p:cBhvr>
                                        <p:cTn id="314" dur="1" fill="hold">
                                          <p:stCondLst>
                                            <p:cond delay="0"/>
                                          </p:stCondLst>
                                        </p:cTn>
                                        <p:tgtEl>
                                          <p:spTgt spid="310"/>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presetID="1" presetClass="exit" presetSubtype="0" fill="hold" grpId="1" nodeType="clickEffect">
                                  <p:stCondLst>
                                    <p:cond delay="0"/>
                                  </p:stCondLst>
                                  <p:childTnLst>
                                    <p:set>
                                      <p:cBhvr>
                                        <p:cTn id="318" dur="1" fill="hold">
                                          <p:stCondLst>
                                            <p:cond delay="0"/>
                                          </p:stCondLst>
                                        </p:cTn>
                                        <p:tgtEl>
                                          <p:spTgt spid="3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5" grpId="0" animBg="1"/>
      <p:bldP spid="5" grpId="1" animBg="1"/>
      <p:bldP spid="18" grpId="0" animBg="1"/>
      <p:bldP spid="18" grpId="1" animBg="1"/>
      <p:bldP spid="20" grpId="0" animBg="1"/>
      <p:bldP spid="20" grpId="1" animBg="1"/>
      <p:bldP spid="22" grpId="0" animBg="1"/>
      <p:bldP spid="22" grpId="1" animBg="1"/>
      <p:bldP spid="110" grpId="0" animBg="1"/>
      <p:bldP spid="110" grpId="1" animBg="1"/>
      <p:bldP spid="180" grpId="0" animBg="1"/>
      <p:bldP spid="180" grpId="1" animBg="1"/>
      <p:bldP spid="256" grpId="0" animBg="1"/>
      <p:bldP spid="256" grpId="1" animBg="1"/>
      <p:bldP spid="258" grpId="0" animBg="1"/>
      <p:bldP spid="258" grpId="1" animBg="1"/>
      <p:bldP spid="260" grpId="0" animBg="1"/>
      <p:bldP spid="260" grpId="1" animBg="1"/>
      <p:bldP spid="269" grpId="0" animBg="1"/>
      <p:bldP spid="269" grpId="1" animBg="1"/>
      <p:bldP spid="279" grpId="0" animBg="1"/>
      <p:bldP spid="279" grpId="1" animBg="1"/>
      <p:bldP spid="283" grpId="0" animBg="1"/>
      <p:bldP spid="283" grpId="1" animBg="1"/>
      <p:bldP spid="284" grpId="0"/>
      <p:bldP spid="284" grpId="1"/>
      <p:bldP spid="285" grpId="0"/>
      <p:bldP spid="285" grpId="1"/>
      <p:bldP spid="286" grpId="0"/>
      <p:bldP spid="286" grpId="1"/>
      <p:bldP spid="287" grpId="0"/>
      <p:bldP spid="287" grpId="1"/>
      <p:bldP spid="288" grpId="0"/>
      <p:bldP spid="288" grpId="1"/>
      <p:bldP spid="289" grpId="0"/>
      <p:bldP spid="289" grpId="1"/>
      <p:bldP spid="290" grpId="0"/>
      <p:bldP spid="290" grpId="1"/>
      <p:bldP spid="291" grpId="0"/>
      <p:bldP spid="291" grpId="1"/>
      <p:bldP spid="292" grpId="0"/>
      <p:bldP spid="292" grpId="1"/>
      <p:bldP spid="294" grpId="0"/>
      <p:bldP spid="294" grpId="1"/>
      <p:bldP spid="295" grpId="0"/>
      <p:bldP spid="295" grpId="1"/>
      <p:bldP spid="310" grpId="0" animBg="1"/>
      <p:bldP spid="31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 2"/>
          <p:cNvPicPr/>
          <p:nvPr/>
        </p:nvPicPr>
        <p:blipFill>
          <a:blip r:embed="rId3"/>
          <a:stretch/>
        </p:blipFill>
        <p:spPr>
          <a:xfrm>
            <a:off x="80640" y="118440"/>
            <a:ext cx="2484000" cy="999360"/>
          </a:xfrm>
          <a:prstGeom prst="rect">
            <a:avLst/>
          </a:prstGeom>
          <a:ln>
            <a:noFill/>
          </a:ln>
        </p:spPr>
      </p:pic>
      <p:sp>
        <p:nvSpPr>
          <p:cNvPr id="78" name="CustomShape 1"/>
          <p:cNvSpPr/>
          <p:nvPr/>
        </p:nvSpPr>
        <p:spPr>
          <a:xfrm>
            <a:off x="5276804" y="415789"/>
            <a:ext cx="4203031"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pc="-1" dirty="0">
                <a:solidFill>
                  <a:srgbClr val="99CB38"/>
                </a:solidFill>
                <a:uFill>
                  <a:solidFill>
                    <a:srgbClr val="FFFFFF"/>
                  </a:solidFill>
                </a:uFill>
                <a:latin typeface="Calibri"/>
              </a:rPr>
              <a:t>Résultat Simulation</a:t>
            </a:r>
            <a:endParaRPr lang="fr-FR" sz="3600" b="0" strike="noStrike" spc="-1" dirty="0">
              <a:solidFill>
                <a:srgbClr val="000000"/>
              </a:solidFill>
              <a:uFill>
                <a:solidFill>
                  <a:srgbClr val="FFFFFF"/>
                </a:solidFill>
              </a:uFill>
              <a:latin typeface="Arial"/>
            </a:endParaRPr>
          </a:p>
        </p:txBody>
      </p:sp>
      <p:pic>
        <p:nvPicPr>
          <p:cNvPr id="79" name="Image 5"/>
          <p:cNvPicPr/>
          <p:nvPr/>
        </p:nvPicPr>
        <p:blipFill>
          <a:blip r:embed="rId4"/>
          <a:stretch/>
        </p:blipFill>
        <p:spPr>
          <a:xfrm>
            <a:off x="2564640" y="1051740"/>
            <a:ext cx="9627360" cy="4754520"/>
          </a:xfrm>
          <a:prstGeom prst="rect">
            <a:avLst/>
          </a:prstGeom>
          <a:ln>
            <a:noFill/>
          </a:ln>
        </p:spPr>
      </p:pic>
      <p:sp>
        <p:nvSpPr>
          <p:cNvPr id="5" name="Cercle : creux 4">
            <a:extLst>
              <a:ext uri="{FF2B5EF4-FFF2-40B4-BE49-F238E27FC236}">
                <a16:creationId xmlns:a16="http://schemas.microsoft.com/office/drawing/2014/main" id="{AF716A6B-25B6-44AA-850C-CFCFE03C3901}"/>
              </a:ext>
            </a:extLst>
          </p:cNvPr>
          <p:cNvSpPr/>
          <p:nvPr/>
        </p:nvSpPr>
        <p:spPr>
          <a:xfrm>
            <a:off x="294518" y="1797380"/>
            <a:ext cx="804960" cy="812800"/>
          </a:xfrm>
          <a:prstGeom prst="donut">
            <a:avLst>
              <a:gd name="adj" fmla="val 677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S0</a:t>
            </a:r>
          </a:p>
        </p:txBody>
      </p:sp>
      <p:sp>
        <p:nvSpPr>
          <p:cNvPr id="6" name="Ellipse 5">
            <a:extLst>
              <a:ext uri="{FF2B5EF4-FFF2-40B4-BE49-F238E27FC236}">
                <a16:creationId xmlns:a16="http://schemas.microsoft.com/office/drawing/2014/main" id="{5B6277F9-28AD-4451-B4E3-FF4D3B4D136C}"/>
              </a:ext>
            </a:extLst>
          </p:cNvPr>
          <p:cNvSpPr/>
          <p:nvPr/>
        </p:nvSpPr>
        <p:spPr>
          <a:xfrm>
            <a:off x="294518" y="3289760"/>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S1</a:t>
            </a:r>
          </a:p>
        </p:txBody>
      </p:sp>
      <p:cxnSp>
        <p:nvCxnSpPr>
          <p:cNvPr id="8" name="Connecteur droit avec flèche 7">
            <a:extLst>
              <a:ext uri="{FF2B5EF4-FFF2-40B4-BE49-F238E27FC236}">
                <a16:creationId xmlns:a16="http://schemas.microsoft.com/office/drawing/2014/main" id="{162A8D75-ABB9-455C-9EE5-74CDA9E28ABD}"/>
              </a:ext>
            </a:extLst>
          </p:cNvPr>
          <p:cNvCxnSpPr>
            <a:stCxn id="5" idx="4"/>
            <a:endCxn id="6" idx="0"/>
          </p:cNvCxnSpPr>
          <p:nvPr/>
        </p:nvCxnSpPr>
        <p:spPr>
          <a:xfrm>
            <a:off x="696998" y="2610180"/>
            <a:ext cx="0" cy="67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1D05F9A3-0FF9-410E-93D1-14D31F2D6F98}"/>
              </a:ext>
            </a:extLst>
          </p:cNvPr>
          <p:cNvCxnSpPr/>
          <p:nvPr/>
        </p:nvCxnSpPr>
        <p:spPr>
          <a:xfrm>
            <a:off x="688143" y="4077160"/>
            <a:ext cx="0" cy="67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6E8C2BE6-7C49-4F6A-982B-DB6FB87E4491}"/>
              </a:ext>
            </a:extLst>
          </p:cNvPr>
          <p:cNvCxnSpPr/>
          <p:nvPr/>
        </p:nvCxnSpPr>
        <p:spPr>
          <a:xfrm>
            <a:off x="472243" y="2946795"/>
            <a:ext cx="43180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A888CA80-B99F-48E0-ADA0-BCB527A04ED8}"/>
              </a:ext>
            </a:extLst>
          </p:cNvPr>
          <p:cNvSpPr txBox="1"/>
          <p:nvPr/>
        </p:nvSpPr>
        <p:spPr>
          <a:xfrm>
            <a:off x="981516" y="2826859"/>
            <a:ext cx="804943" cy="246221"/>
          </a:xfrm>
          <a:prstGeom prst="rect">
            <a:avLst/>
          </a:prstGeom>
          <a:noFill/>
        </p:spPr>
        <p:txBody>
          <a:bodyPr wrap="square" rtlCol="0">
            <a:spAutoFit/>
          </a:bodyPr>
          <a:lstStyle/>
          <a:p>
            <a:r>
              <a:rPr lang="fr-FR" sz="1000" dirty="0" err="1"/>
              <a:t>Pause_Rqt</a:t>
            </a:r>
            <a:endParaRPr lang="fr-FR" sz="1000" dirty="0"/>
          </a:p>
        </p:txBody>
      </p:sp>
      <p:sp>
        <p:nvSpPr>
          <p:cNvPr id="16" name="ZoneTexte 15">
            <a:extLst>
              <a:ext uri="{FF2B5EF4-FFF2-40B4-BE49-F238E27FC236}">
                <a16:creationId xmlns:a16="http://schemas.microsoft.com/office/drawing/2014/main" id="{6ADCA12F-54A4-49FC-816A-AA1D62716B51}"/>
              </a:ext>
            </a:extLst>
          </p:cNvPr>
          <p:cNvSpPr txBox="1"/>
          <p:nvPr/>
        </p:nvSpPr>
        <p:spPr>
          <a:xfrm>
            <a:off x="1099478" y="2003725"/>
            <a:ext cx="1318869" cy="400110"/>
          </a:xfrm>
          <a:prstGeom prst="rect">
            <a:avLst/>
          </a:prstGeom>
          <a:noFill/>
        </p:spPr>
        <p:txBody>
          <a:bodyPr wrap="square" rtlCol="0">
            <a:spAutoFit/>
          </a:bodyPr>
          <a:lstStyle/>
          <a:p>
            <a:r>
              <a:rPr lang="fr-FR" sz="1000" dirty="0" err="1"/>
              <a:t>Raz_Tempo_Pause</a:t>
            </a:r>
            <a:endParaRPr lang="fr-FR" sz="1000" dirty="0"/>
          </a:p>
          <a:p>
            <a:r>
              <a:rPr lang="fr-FR" sz="1000" dirty="0"/>
              <a:t>Pause</a:t>
            </a:r>
          </a:p>
        </p:txBody>
      </p:sp>
      <p:sp>
        <p:nvSpPr>
          <p:cNvPr id="17" name="ZoneTexte 16">
            <a:extLst>
              <a:ext uri="{FF2B5EF4-FFF2-40B4-BE49-F238E27FC236}">
                <a16:creationId xmlns:a16="http://schemas.microsoft.com/office/drawing/2014/main" id="{3DE9E308-C3D0-40FC-B898-26BFC17B74B0}"/>
              </a:ext>
            </a:extLst>
          </p:cNvPr>
          <p:cNvSpPr txBox="1"/>
          <p:nvPr/>
        </p:nvSpPr>
        <p:spPr>
          <a:xfrm>
            <a:off x="1053877" y="3560349"/>
            <a:ext cx="1465163" cy="246221"/>
          </a:xfrm>
          <a:prstGeom prst="rect">
            <a:avLst/>
          </a:prstGeom>
          <a:noFill/>
        </p:spPr>
        <p:txBody>
          <a:bodyPr wrap="square" rtlCol="0">
            <a:spAutoFit/>
          </a:bodyPr>
          <a:lstStyle/>
          <a:p>
            <a:r>
              <a:rPr lang="fr-FR" sz="1000" dirty="0" err="1"/>
              <a:t>Update_Tempo_Pause</a:t>
            </a:r>
            <a:endParaRPr lang="fr-FR" sz="1000" dirty="0"/>
          </a:p>
        </p:txBody>
      </p:sp>
      <p:cxnSp>
        <p:nvCxnSpPr>
          <p:cNvPr id="26" name="Connecteur : en angle 25">
            <a:extLst>
              <a:ext uri="{FF2B5EF4-FFF2-40B4-BE49-F238E27FC236}">
                <a16:creationId xmlns:a16="http://schemas.microsoft.com/office/drawing/2014/main" id="{572022CB-C0E1-436E-A989-0ACECBD8C848}"/>
              </a:ext>
            </a:extLst>
          </p:cNvPr>
          <p:cNvCxnSpPr>
            <a:cxnSpLocks/>
          </p:cNvCxnSpPr>
          <p:nvPr/>
        </p:nvCxnSpPr>
        <p:spPr>
          <a:xfrm flipV="1">
            <a:off x="5736086" y="1757800"/>
            <a:ext cx="555724" cy="146814"/>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Connecteur : en angle 28">
            <a:extLst>
              <a:ext uri="{FF2B5EF4-FFF2-40B4-BE49-F238E27FC236}">
                <a16:creationId xmlns:a16="http://schemas.microsoft.com/office/drawing/2014/main" id="{7BA15C81-1AAD-425F-8D05-90597D6256E7}"/>
              </a:ext>
            </a:extLst>
          </p:cNvPr>
          <p:cNvCxnSpPr>
            <a:cxnSpLocks/>
          </p:cNvCxnSpPr>
          <p:nvPr/>
        </p:nvCxnSpPr>
        <p:spPr>
          <a:xfrm flipV="1">
            <a:off x="6096000" y="3465929"/>
            <a:ext cx="468000" cy="144000"/>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7" name="Connecteur droit avec flèche 66">
            <a:extLst>
              <a:ext uri="{FF2B5EF4-FFF2-40B4-BE49-F238E27FC236}">
                <a16:creationId xmlns:a16="http://schemas.microsoft.com/office/drawing/2014/main" id="{D2F8AB57-CABA-429E-905D-F7FF967B5824}"/>
              </a:ext>
            </a:extLst>
          </p:cNvPr>
          <p:cNvCxnSpPr>
            <a:cxnSpLocks/>
          </p:cNvCxnSpPr>
          <p:nvPr/>
        </p:nvCxnSpPr>
        <p:spPr>
          <a:xfrm flipH="1">
            <a:off x="6564000" y="5091594"/>
            <a:ext cx="357795"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Espace réservé du numéro de diapositive 1">
            <a:extLst>
              <a:ext uri="{FF2B5EF4-FFF2-40B4-BE49-F238E27FC236}">
                <a16:creationId xmlns:a16="http://schemas.microsoft.com/office/drawing/2014/main" id="{174275C4-0B30-4124-A43A-3F4E4CDA15BE}"/>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11</a:t>
            </a:fld>
            <a:endParaRPr lang="fr-FR" sz="1050" b="0" strike="noStrike" spc="-1" dirty="0">
              <a:solidFill>
                <a:schemeClr val="accent2"/>
              </a:solidFill>
              <a:uFill>
                <a:solidFill>
                  <a:srgbClr val="FFFFFF"/>
                </a:solidFill>
              </a:uFill>
              <a:latin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26" presetClass="emph" presetSubtype="0" repeatCount="indefinite" fill="hold" nodeType="withEffect">
                                  <p:stCondLst>
                                    <p:cond delay="0"/>
                                  </p:stCondLst>
                                  <p:endCondLst>
                                    <p:cond evt="onNext" delay="0">
                                      <p:tgtEl>
                                        <p:sldTgt/>
                                      </p:tgtEl>
                                    </p:cond>
                                  </p:endCondLst>
                                  <p:childTnLst>
                                    <p:animEffect transition="out" filter="fade">
                                      <p:cBhvr>
                                        <p:cTn id="8" dur="1000" tmFilter="0, 0; .2, .5; .8, .5; 1, 0"/>
                                        <p:tgtEl>
                                          <p:spTgt spid="26"/>
                                        </p:tgtEl>
                                      </p:cBhvr>
                                    </p:animEffect>
                                    <p:animScale>
                                      <p:cBhvr>
                                        <p:cTn id="9" dur="500" autoRev="1" fill="hold"/>
                                        <p:tgtEl>
                                          <p:spTgt spid="26"/>
                                        </p:tgtEl>
                                      </p:cBhvr>
                                      <p:by x="105000" y="105000"/>
                                    </p:animScale>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par>
                                <p:cTn id="28" presetID="26" presetClass="emph" presetSubtype="0" repeatCount="indefinite" fill="hold" nodeType="withEffect">
                                  <p:stCondLst>
                                    <p:cond delay="0"/>
                                  </p:stCondLst>
                                  <p:endCondLst>
                                    <p:cond evt="onNext" delay="0">
                                      <p:tgtEl>
                                        <p:sldTgt/>
                                      </p:tgtEl>
                                    </p:cond>
                                  </p:endCondLst>
                                  <p:childTnLst>
                                    <p:animEffect transition="out" filter="fade">
                                      <p:cBhvr>
                                        <p:cTn id="29" dur="1000" tmFilter="0, 0; .2, .5; .8, .5; 1, 0"/>
                                        <p:tgtEl>
                                          <p:spTgt spid="67"/>
                                        </p:tgtEl>
                                      </p:cBhvr>
                                    </p:animEffect>
                                    <p:animScale>
                                      <p:cBhvr>
                                        <p:cTn id="30" dur="500" autoRev="1" fill="hold"/>
                                        <p:tgtEl>
                                          <p:spTgt spid="67"/>
                                        </p:tgtEl>
                                      </p:cBhvr>
                                      <p:by x="105000" y="105000"/>
                                    </p:animScale>
                                  </p:childTnLst>
                                </p:cTn>
                              </p:par>
                              <p:par>
                                <p:cTn id="31" presetID="26" presetClass="emph" presetSubtype="0" repeatCount="indefinite" fill="hold" nodeType="withEffect">
                                  <p:stCondLst>
                                    <p:cond delay="0"/>
                                  </p:stCondLst>
                                  <p:endCondLst>
                                    <p:cond evt="onNext" delay="0">
                                      <p:tgtEl>
                                        <p:sldTgt/>
                                      </p:tgtEl>
                                    </p:cond>
                                  </p:endCondLst>
                                  <p:childTnLst>
                                    <p:animEffect transition="out" filter="fade">
                                      <p:cBhvr>
                                        <p:cTn id="32" dur="1000" tmFilter="0, 0; .2, .5; .8, .5; 1, 0"/>
                                        <p:tgtEl>
                                          <p:spTgt spid="29"/>
                                        </p:tgtEl>
                                      </p:cBhvr>
                                    </p:animEffect>
                                    <p:animScale>
                                      <p:cBhvr>
                                        <p:cTn id="33" dur="50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Image 2"/>
          <p:cNvPicPr/>
          <p:nvPr/>
        </p:nvPicPr>
        <p:blipFill>
          <a:blip r:embed="rId3"/>
          <a:stretch/>
        </p:blipFill>
        <p:spPr>
          <a:xfrm>
            <a:off x="80640" y="118440"/>
            <a:ext cx="2484000" cy="999360"/>
          </a:xfrm>
          <a:prstGeom prst="rect">
            <a:avLst/>
          </a:prstGeom>
          <a:ln>
            <a:noFill/>
          </a:ln>
        </p:spPr>
      </p:pic>
      <p:pic>
        <p:nvPicPr>
          <p:cNvPr id="82" name="Image 6"/>
          <p:cNvPicPr/>
          <p:nvPr/>
        </p:nvPicPr>
        <p:blipFill>
          <a:blip r:embed="rId4"/>
          <a:stretch/>
        </p:blipFill>
        <p:spPr>
          <a:xfrm>
            <a:off x="2708178" y="1073340"/>
            <a:ext cx="9459821" cy="4711320"/>
          </a:xfrm>
          <a:prstGeom prst="rect">
            <a:avLst/>
          </a:prstGeom>
          <a:ln>
            <a:noFill/>
          </a:ln>
        </p:spPr>
      </p:pic>
      <p:sp>
        <p:nvSpPr>
          <p:cNvPr id="5" name="Ellipse 4">
            <a:extLst>
              <a:ext uri="{FF2B5EF4-FFF2-40B4-BE49-F238E27FC236}">
                <a16:creationId xmlns:a16="http://schemas.microsoft.com/office/drawing/2014/main" id="{1C4E0C1B-9314-49E9-A785-DC024B88A86E}"/>
              </a:ext>
            </a:extLst>
          </p:cNvPr>
          <p:cNvSpPr/>
          <p:nvPr/>
        </p:nvSpPr>
        <p:spPr>
          <a:xfrm>
            <a:off x="238536" y="2060327"/>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S1</a:t>
            </a:r>
          </a:p>
        </p:txBody>
      </p:sp>
      <p:cxnSp>
        <p:nvCxnSpPr>
          <p:cNvPr id="6" name="Connecteur droit avec flèche 5">
            <a:extLst>
              <a:ext uri="{FF2B5EF4-FFF2-40B4-BE49-F238E27FC236}">
                <a16:creationId xmlns:a16="http://schemas.microsoft.com/office/drawing/2014/main" id="{A55A8263-E3E0-46D1-B9FF-FBF6578370A7}"/>
              </a:ext>
            </a:extLst>
          </p:cNvPr>
          <p:cNvCxnSpPr>
            <a:endCxn id="5" idx="0"/>
          </p:cNvCxnSpPr>
          <p:nvPr/>
        </p:nvCxnSpPr>
        <p:spPr>
          <a:xfrm>
            <a:off x="641016" y="1380747"/>
            <a:ext cx="0" cy="67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37548F12-DCEE-4483-AB86-81132FF7DA86}"/>
              </a:ext>
            </a:extLst>
          </p:cNvPr>
          <p:cNvCxnSpPr>
            <a:cxnSpLocks/>
            <a:endCxn id="12" idx="0"/>
          </p:cNvCxnSpPr>
          <p:nvPr/>
        </p:nvCxnSpPr>
        <p:spPr>
          <a:xfrm>
            <a:off x="632161" y="2847727"/>
            <a:ext cx="8855" cy="58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AECEF893-9105-4E87-B5AC-2ACFA76C447C}"/>
              </a:ext>
            </a:extLst>
          </p:cNvPr>
          <p:cNvSpPr txBox="1"/>
          <p:nvPr/>
        </p:nvSpPr>
        <p:spPr>
          <a:xfrm>
            <a:off x="997895" y="2330916"/>
            <a:ext cx="1465163" cy="246221"/>
          </a:xfrm>
          <a:prstGeom prst="rect">
            <a:avLst/>
          </a:prstGeom>
          <a:noFill/>
        </p:spPr>
        <p:txBody>
          <a:bodyPr wrap="square" rtlCol="0">
            <a:spAutoFit/>
          </a:bodyPr>
          <a:lstStyle/>
          <a:p>
            <a:r>
              <a:rPr lang="fr-FR" sz="1000" dirty="0" err="1"/>
              <a:t>Update_Tempo_Pause</a:t>
            </a:r>
            <a:endParaRPr lang="fr-FR" sz="1000" dirty="0"/>
          </a:p>
        </p:txBody>
      </p:sp>
      <p:cxnSp>
        <p:nvCxnSpPr>
          <p:cNvPr id="9" name="Connecteur droit 8">
            <a:extLst>
              <a:ext uri="{FF2B5EF4-FFF2-40B4-BE49-F238E27FC236}">
                <a16:creationId xmlns:a16="http://schemas.microsoft.com/office/drawing/2014/main" id="{0F14FA79-EE77-4C81-AF59-A70905871FC2}"/>
              </a:ext>
            </a:extLst>
          </p:cNvPr>
          <p:cNvCxnSpPr>
            <a:cxnSpLocks/>
          </p:cNvCxnSpPr>
          <p:nvPr/>
        </p:nvCxnSpPr>
        <p:spPr>
          <a:xfrm>
            <a:off x="488622" y="3061231"/>
            <a:ext cx="28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346D66F7-FF14-4810-B25C-F3B96108DF92}"/>
                  </a:ext>
                </a:extLst>
              </p:cNvPr>
              <p:cNvSpPr txBox="1"/>
              <p:nvPr/>
            </p:nvSpPr>
            <p:spPr>
              <a:xfrm>
                <a:off x="767775" y="2938120"/>
                <a:ext cx="1945901" cy="252698"/>
              </a:xfrm>
              <a:prstGeom prst="rect">
                <a:avLst/>
              </a:prstGeom>
              <a:noFill/>
            </p:spPr>
            <p:txBody>
              <a:bodyPr wrap="square" rtlCol="0">
                <a:spAutoFit/>
              </a:bodyPr>
              <a:lstStyle/>
              <a:p>
                <a14:m>
                  <m:oMath xmlns:m="http://schemas.openxmlformats.org/officeDocument/2006/math">
                    <m:acc>
                      <m:accPr>
                        <m:chr m:val="̅"/>
                        <m:ctrlPr>
                          <a:rPr lang="fr-FR" sz="1000" i="1" smtClean="0">
                            <a:latin typeface="Cambria Math" panose="02040503050406030204" pitchFamily="18" charset="0"/>
                          </a:rPr>
                        </m:ctrlPr>
                      </m:accPr>
                      <m:e>
                        <m:r>
                          <m:rPr>
                            <m:nor/>
                          </m:rPr>
                          <a:rPr lang="fr-FR" sz="1000" dirty="0"/>
                          <m:t>Pause</m:t>
                        </m:r>
                        <m:r>
                          <m:rPr>
                            <m:nor/>
                          </m:rPr>
                          <a:rPr lang="fr-FR" sz="1000" dirty="0"/>
                          <m:t>_</m:t>
                        </m:r>
                        <m:r>
                          <m:rPr>
                            <m:nor/>
                          </m:rPr>
                          <a:rPr lang="fr-FR" sz="1000" dirty="0"/>
                          <m:t>Rqt</m:t>
                        </m:r>
                        <m:r>
                          <m:rPr>
                            <m:nor/>
                          </m:rPr>
                          <a:rPr lang="fr-FR" sz="1000" dirty="0"/>
                          <m:t> </m:t>
                        </m:r>
                      </m:e>
                    </m:acc>
                  </m:oMath>
                </a14:m>
                <a:r>
                  <a:rPr lang="fr-FR" sz="1000" dirty="0"/>
                  <a:t>.</a:t>
                </a:r>
                <a:r>
                  <a:rPr lang="fr-FR" sz="1000" dirty="0" err="1"/>
                  <a:t>Fin_Tempo_Pause</a:t>
                </a:r>
                <a:endParaRPr lang="fr-FR" sz="1000" dirty="0"/>
              </a:p>
            </p:txBody>
          </p:sp>
        </mc:Choice>
        <mc:Fallback xmlns="">
          <p:sp>
            <p:nvSpPr>
              <p:cNvPr id="10" name="ZoneTexte 9">
                <a:extLst>
                  <a:ext uri="{FF2B5EF4-FFF2-40B4-BE49-F238E27FC236}">
                    <a16:creationId xmlns:a16="http://schemas.microsoft.com/office/drawing/2014/main" id="{346D66F7-FF14-4810-B25C-F3B96108DF92}"/>
                  </a:ext>
                </a:extLst>
              </p:cNvPr>
              <p:cNvSpPr txBox="1">
                <a:spLocks noRot="1" noChangeAspect="1" noMove="1" noResize="1" noEditPoints="1" noAdjustHandles="1" noChangeArrowheads="1" noChangeShapeType="1" noTextEdit="1"/>
              </p:cNvSpPr>
              <p:nvPr/>
            </p:nvSpPr>
            <p:spPr>
              <a:xfrm>
                <a:off x="767775" y="2938120"/>
                <a:ext cx="1945901" cy="252698"/>
              </a:xfrm>
              <a:prstGeom prst="rect">
                <a:avLst/>
              </a:prstGeom>
              <a:blipFill>
                <a:blip r:embed="rId5"/>
                <a:stretch>
                  <a:fillRect b="-12195"/>
                </a:stretch>
              </a:blipFill>
            </p:spPr>
            <p:txBody>
              <a:bodyPr/>
              <a:lstStyle/>
              <a:p>
                <a:r>
                  <a:rPr lang="fr-FR">
                    <a:noFill/>
                  </a:rPr>
                  <a:t> </a:t>
                </a:r>
              </a:p>
            </p:txBody>
          </p:sp>
        </mc:Fallback>
      </mc:AlternateContent>
      <p:sp>
        <p:nvSpPr>
          <p:cNvPr id="12" name="Ellipse 11">
            <a:extLst>
              <a:ext uri="{FF2B5EF4-FFF2-40B4-BE49-F238E27FC236}">
                <a16:creationId xmlns:a16="http://schemas.microsoft.com/office/drawing/2014/main" id="{0F6D98EE-2AB7-4151-B8A1-311EF9ECDB9B}"/>
              </a:ext>
            </a:extLst>
          </p:cNvPr>
          <p:cNvSpPr/>
          <p:nvPr/>
        </p:nvSpPr>
        <p:spPr>
          <a:xfrm>
            <a:off x="238536" y="3429000"/>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S2</a:t>
            </a:r>
          </a:p>
        </p:txBody>
      </p:sp>
      <p:cxnSp>
        <p:nvCxnSpPr>
          <p:cNvPr id="13" name="Connecteur droit avec flèche 12">
            <a:extLst>
              <a:ext uri="{FF2B5EF4-FFF2-40B4-BE49-F238E27FC236}">
                <a16:creationId xmlns:a16="http://schemas.microsoft.com/office/drawing/2014/main" id="{69C5E841-006E-457F-A402-A9D34D111C9A}"/>
              </a:ext>
            </a:extLst>
          </p:cNvPr>
          <p:cNvCxnSpPr/>
          <p:nvPr/>
        </p:nvCxnSpPr>
        <p:spPr>
          <a:xfrm>
            <a:off x="632161" y="4216400"/>
            <a:ext cx="0" cy="67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C8441789-2C71-4DA2-A2D2-3475D4FFF018}"/>
              </a:ext>
            </a:extLst>
          </p:cNvPr>
          <p:cNvSpPr/>
          <p:nvPr/>
        </p:nvSpPr>
        <p:spPr>
          <a:xfrm>
            <a:off x="192935" y="4895980"/>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S3</a:t>
            </a:r>
          </a:p>
        </p:txBody>
      </p:sp>
      <p:cxnSp>
        <p:nvCxnSpPr>
          <p:cNvPr id="15" name="Connecteur droit avec flèche 14">
            <a:extLst>
              <a:ext uri="{FF2B5EF4-FFF2-40B4-BE49-F238E27FC236}">
                <a16:creationId xmlns:a16="http://schemas.microsoft.com/office/drawing/2014/main" id="{08EB2420-8DEB-48BF-A843-108BA06FE696}"/>
              </a:ext>
            </a:extLst>
          </p:cNvPr>
          <p:cNvCxnSpPr/>
          <p:nvPr/>
        </p:nvCxnSpPr>
        <p:spPr>
          <a:xfrm>
            <a:off x="614617" y="5683380"/>
            <a:ext cx="0" cy="67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B41EE218-8231-41D7-BE7C-261B80AB5502}"/>
              </a:ext>
            </a:extLst>
          </p:cNvPr>
          <p:cNvCxnSpPr>
            <a:cxnSpLocks/>
          </p:cNvCxnSpPr>
          <p:nvPr/>
        </p:nvCxnSpPr>
        <p:spPr>
          <a:xfrm>
            <a:off x="463087" y="4523522"/>
            <a:ext cx="28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81FA2A9A-129C-48F6-84EF-70E6508BCB57}"/>
                  </a:ext>
                </a:extLst>
              </p:cNvPr>
              <p:cNvSpPr txBox="1"/>
              <p:nvPr/>
            </p:nvSpPr>
            <p:spPr>
              <a:xfrm>
                <a:off x="742240" y="4400411"/>
                <a:ext cx="1945901" cy="252698"/>
              </a:xfrm>
              <a:prstGeom prst="rect">
                <a:avLst/>
              </a:prstGeom>
              <a:noFill/>
            </p:spPr>
            <p:txBody>
              <a:bodyPr wrap="square" rtlCol="0">
                <a:spAutoFit/>
              </a:bodyPr>
              <a:lstStyle/>
              <a:p>
                <a14:m>
                  <m:oMath xmlns:m="http://schemas.openxmlformats.org/officeDocument/2006/math">
                    <m:r>
                      <m:rPr>
                        <m:nor/>
                      </m:rPr>
                      <a:rPr lang="fr-FR" sz="1000" dirty="0"/>
                      <m:t>Pause</m:t>
                    </m:r>
                    <m:r>
                      <m:rPr>
                        <m:nor/>
                      </m:rPr>
                      <a:rPr lang="fr-FR" sz="1000" dirty="0"/>
                      <m:t>_</m:t>
                    </m:r>
                    <m:r>
                      <m:rPr>
                        <m:nor/>
                      </m:rPr>
                      <a:rPr lang="fr-FR" sz="1000" dirty="0"/>
                      <m:t>Rqt</m:t>
                    </m:r>
                    <m:r>
                      <m:rPr>
                        <m:nor/>
                      </m:rPr>
                      <a:rPr lang="fr-FR" sz="1000" dirty="0"/>
                      <m:t>.</m:t>
                    </m:r>
                    <m:acc>
                      <m:accPr>
                        <m:chr m:val="̅"/>
                        <m:ctrlPr>
                          <a:rPr lang="fr-FR" sz="1000" i="1" smtClean="0">
                            <a:latin typeface="Cambria Math" panose="02040503050406030204" pitchFamily="18" charset="0"/>
                          </a:rPr>
                        </m:ctrlPr>
                      </m:accPr>
                      <m:e>
                        <m:r>
                          <m:rPr>
                            <m:nor/>
                          </m:rPr>
                          <a:rPr lang="fr-FR" sz="1000" b="0" i="0" smtClean="0">
                            <a:latin typeface="Cambria Math" panose="02040503050406030204" pitchFamily="18" charset="0"/>
                          </a:rPr>
                          <m:t>Lost</m:t>
                        </m:r>
                        <m:r>
                          <m:rPr>
                            <m:nor/>
                          </m:rPr>
                          <a:rPr lang="fr-FR" sz="1000" dirty="0"/>
                          <m:t> </m:t>
                        </m:r>
                      </m:e>
                    </m:acc>
                  </m:oMath>
                </a14:m>
                <a:r>
                  <a:rPr lang="fr-FR" sz="1000" dirty="0"/>
                  <a:t>. </a:t>
                </a:r>
                <a14:m>
                  <m:oMath xmlns:m="http://schemas.openxmlformats.org/officeDocument/2006/math">
                    <m:acc>
                      <m:accPr>
                        <m:chr m:val="̅"/>
                        <m:ctrlPr>
                          <a:rPr lang="fr-FR" sz="1000" i="1">
                            <a:latin typeface="Cambria Math" panose="02040503050406030204" pitchFamily="18" charset="0"/>
                          </a:rPr>
                        </m:ctrlPr>
                      </m:accPr>
                      <m:e>
                        <m:r>
                          <m:rPr>
                            <m:sty m:val="p"/>
                          </m:rPr>
                          <a:rPr lang="fr-FR" sz="1000" i="1" smtClean="0">
                            <a:latin typeface="Cambria Math" panose="02040503050406030204" pitchFamily="18" charset="0"/>
                          </a:rPr>
                          <m:t>No</m:t>
                        </m:r>
                        <m:r>
                          <a:rPr lang="fr-FR" sz="1000" i="1" smtClean="0">
                            <a:latin typeface="Cambria Math" panose="02040503050406030204" pitchFamily="18" charset="0"/>
                          </a:rPr>
                          <m:t>_</m:t>
                        </m:r>
                        <m:r>
                          <m:rPr>
                            <m:sty m:val="p"/>
                          </m:rPr>
                          <a:rPr lang="fr-FR" sz="1000" i="1" smtClean="0">
                            <a:latin typeface="Cambria Math" panose="02040503050406030204" pitchFamily="18" charset="0"/>
                          </a:rPr>
                          <m:t>Brick</m:t>
                        </m:r>
                      </m:e>
                    </m:acc>
                  </m:oMath>
                </a14:m>
                <a:endParaRPr lang="fr-FR" sz="1000" dirty="0"/>
              </a:p>
            </p:txBody>
          </p:sp>
        </mc:Choice>
        <mc:Fallback xmlns="">
          <p:sp>
            <p:nvSpPr>
              <p:cNvPr id="17" name="ZoneTexte 16">
                <a:extLst>
                  <a:ext uri="{FF2B5EF4-FFF2-40B4-BE49-F238E27FC236}">
                    <a16:creationId xmlns:a16="http://schemas.microsoft.com/office/drawing/2014/main" id="{81FA2A9A-129C-48F6-84EF-70E6508BCB57}"/>
                  </a:ext>
                </a:extLst>
              </p:cNvPr>
              <p:cNvSpPr txBox="1">
                <a:spLocks noRot="1" noChangeAspect="1" noMove="1" noResize="1" noEditPoints="1" noAdjustHandles="1" noChangeArrowheads="1" noChangeShapeType="1" noTextEdit="1"/>
              </p:cNvSpPr>
              <p:nvPr/>
            </p:nvSpPr>
            <p:spPr>
              <a:xfrm>
                <a:off x="742240" y="4400411"/>
                <a:ext cx="1945901" cy="252698"/>
              </a:xfrm>
              <a:prstGeom prst="rect">
                <a:avLst/>
              </a:prstGeom>
              <a:blipFill>
                <a:blip r:embed="rId6"/>
                <a:stretch>
                  <a:fillRect b="-12195"/>
                </a:stretch>
              </a:blipFill>
            </p:spPr>
            <p:txBody>
              <a:bodyPr/>
              <a:lstStyle/>
              <a:p>
                <a:r>
                  <a:rPr lang="fr-FR">
                    <a:noFill/>
                  </a:rPr>
                  <a:t> </a:t>
                </a:r>
              </a:p>
            </p:txBody>
          </p:sp>
        </mc:Fallback>
      </mc:AlternateContent>
      <p:sp>
        <p:nvSpPr>
          <p:cNvPr id="18" name="ZoneTexte 17">
            <a:extLst>
              <a:ext uri="{FF2B5EF4-FFF2-40B4-BE49-F238E27FC236}">
                <a16:creationId xmlns:a16="http://schemas.microsoft.com/office/drawing/2014/main" id="{4CAB5AB4-90F3-406E-9C38-D7B56B03BF1A}"/>
              </a:ext>
            </a:extLst>
          </p:cNvPr>
          <p:cNvSpPr txBox="1"/>
          <p:nvPr/>
        </p:nvSpPr>
        <p:spPr>
          <a:xfrm>
            <a:off x="1099477" y="3702730"/>
            <a:ext cx="1465163" cy="246221"/>
          </a:xfrm>
          <a:prstGeom prst="rect">
            <a:avLst/>
          </a:prstGeom>
          <a:noFill/>
        </p:spPr>
        <p:txBody>
          <a:bodyPr wrap="square" rtlCol="0">
            <a:spAutoFit/>
          </a:bodyPr>
          <a:lstStyle/>
          <a:p>
            <a:r>
              <a:rPr lang="fr-FR" sz="1000" dirty="0" err="1"/>
              <a:t>Raz_Tempo_Pause</a:t>
            </a:r>
            <a:endParaRPr lang="fr-FR" sz="1000" dirty="0"/>
          </a:p>
        </p:txBody>
      </p:sp>
      <p:sp>
        <p:nvSpPr>
          <p:cNvPr id="19" name="ZoneTexte 18">
            <a:extLst>
              <a:ext uri="{FF2B5EF4-FFF2-40B4-BE49-F238E27FC236}">
                <a16:creationId xmlns:a16="http://schemas.microsoft.com/office/drawing/2014/main" id="{E7E58CC6-B3CD-4FAD-9659-51FC18BD86D5}"/>
              </a:ext>
            </a:extLst>
          </p:cNvPr>
          <p:cNvSpPr txBox="1"/>
          <p:nvPr/>
        </p:nvSpPr>
        <p:spPr>
          <a:xfrm>
            <a:off x="982608" y="5089625"/>
            <a:ext cx="1465163" cy="400110"/>
          </a:xfrm>
          <a:prstGeom prst="rect">
            <a:avLst/>
          </a:prstGeom>
          <a:noFill/>
        </p:spPr>
        <p:txBody>
          <a:bodyPr wrap="square" rtlCol="0">
            <a:spAutoFit/>
          </a:bodyPr>
          <a:lstStyle/>
          <a:p>
            <a:r>
              <a:rPr lang="fr-FR" sz="1000" dirty="0" err="1"/>
              <a:t>Update_Tempo_Pause</a:t>
            </a:r>
            <a:endParaRPr lang="fr-FR" sz="1000" dirty="0"/>
          </a:p>
          <a:p>
            <a:r>
              <a:rPr lang="fr-FR" sz="1000" dirty="0"/>
              <a:t>Pause</a:t>
            </a:r>
          </a:p>
        </p:txBody>
      </p:sp>
      <p:cxnSp>
        <p:nvCxnSpPr>
          <p:cNvPr id="20" name="Connecteur : en angle 19">
            <a:extLst>
              <a:ext uri="{FF2B5EF4-FFF2-40B4-BE49-F238E27FC236}">
                <a16:creationId xmlns:a16="http://schemas.microsoft.com/office/drawing/2014/main" id="{50CCC37B-2824-4D5A-98E8-E3CD949E9B1B}"/>
              </a:ext>
            </a:extLst>
          </p:cNvPr>
          <p:cNvCxnSpPr>
            <a:cxnSpLocks/>
          </p:cNvCxnSpPr>
          <p:nvPr/>
        </p:nvCxnSpPr>
        <p:spPr>
          <a:xfrm flipV="1">
            <a:off x="7521343" y="2865168"/>
            <a:ext cx="568920" cy="163800"/>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6" name="Connecteur droit avec flèche 25">
            <a:extLst>
              <a:ext uri="{FF2B5EF4-FFF2-40B4-BE49-F238E27FC236}">
                <a16:creationId xmlns:a16="http://schemas.microsoft.com/office/drawing/2014/main" id="{57EEC015-9F99-4FF6-B2B2-422AC4F99F21}"/>
              </a:ext>
            </a:extLst>
          </p:cNvPr>
          <p:cNvCxnSpPr>
            <a:cxnSpLocks/>
          </p:cNvCxnSpPr>
          <p:nvPr/>
        </p:nvCxnSpPr>
        <p:spPr>
          <a:xfrm flipH="1">
            <a:off x="8732434" y="3429000"/>
            <a:ext cx="357795"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7" name="Connecteur : en angle 26">
            <a:extLst>
              <a:ext uri="{FF2B5EF4-FFF2-40B4-BE49-F238E27FC236}">
                <a16:creationId xmlns:a16="http://schemas.microsoft.com/office/drawing/2014/main" id="{1B2A200B-86A6-4480-9D16-3B508C3CE3D4}"/>
              </a:ext>
            </a:extLst>
          </p:cNvPr>
          <p:cNvCxnSpPr>
            <a:cxnSpLocks/>
          </p:cNvCxnSpPr>
          <p:nvPr/>
        </p:nvCxnSpPr>
        <p:spPr>
          <a:xfrm flipV="1">
            <a:off x="9199362" y="1533525"/>
            <a:ext cx="582813" cy="104793"/>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9" name="Connecteur droit avec flèche 28">
            <a:extLst>
              <a:ext uri="{FF2B5EF4-FFF2-40B4-BE49-F238E27FC236}">
                <a16:creationId xmlns:a16="http://schemas.microsoft.com/office/drawing/2014/main" id="{62C6F863-5C1C-4BEB-A388-7E86E971E390}"/>
              </a:ext>
            </a:extLst>
          </p:cNvPr>
          <p:cNvCxnSpPr>
            <a:cxnSpLocks/>
          </p:cNvCxnSpPr>
          <p:nvPr/>
        </p:nvCxnSpPr>
        <p:spPr>
          <a:xfrm flipH="1">
            <a:off x="11021785" y="3061231"/>
            <a:ext cx="303441" cy="36776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3" name="Connecteur droit avec flèche 32">
            <a:extLst>
              <a:ext uri="{FF2B5EF4-FFF2-40B4-BE49-F238E27FC236}">
                <a16:creationId xmlns:a16="http://schemas.microsoft.com/office/drawing/2014/main" id="{AF8AEE6C-EA78-4F8B-BC6D-2776C24DFDA1}"/>
              </a:ext>
            </a:extLst>
          </p:cNvPr>
          <p:cNvCxnSpPr>
            <a:cxnSpLocks/>
          </p:cNvCxnSpPr>
          <p:nvPr/>
        </p:nvCxnSpPr>
        <p:spPr>
          <a:xfrm flipH="1">
            <a:off x="10304059" y="4048125"/>
            <a:ext cx="357795"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35" name="Connecteur droit avec flèche 34">
            <a:extLst>
              <a:ext uri="{FF2B5EF4-FFF2-40B4-BE49-F238E27FC236}">
                <a16:creationId xmlns:a16="http://schemas.microsoft.com/office/drawing/2014/main" id="{64B6505E-1CA0-4775-8615-931F27E725F1}"/>
              </a:ext>
            </a:extLst>
          </p:cNvPr>
          <p:cNvCxnSpPr>
            <a:cxnSpLocks/>
          </p:cNvCxnSpPr>
          <p:nvPr/>
        </p:nvCxnSpPr>
        <p:spPr>
          <a:xfrm flipH="1">
            <a:off x="8639377" y="3702730"/>
            <a:ext cx="303441" cy="36776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Espace réservé du numéro de diapositive 1">
            <a:extLst>
              <a:ext uri="{FF2B5EF4-FFF2-40B4-BE49-F238E27FC236}">
                <a16:creationId xmlns:a16="http://schemas.microsoft.com/office/drawing/2014/main" id="{915FD068-F8EA-4976-8486-AE7326059A82}"/>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12</a:t>
            </a:fld>
            <a:endParaRPr lang="fr-FR" sz="1050" b="0" strike="noStrike" spc="-1" dirty="0">
              <a:solidFill>
                <a:schemeClr val="accent2"/>
              </a:solidFill>
              <a:uFill>
                <a:solidFill>
                  <a:srgbClr val="FFFFFF"/>
                </a:solidFill>
              </a:uFill>
              <a:latin typeface="Times New Roman"/>
            </a:endParaRPr>
          </a:p>
        </p:txBody>
      </p:sp>
      <p:sp>
        <p:nvSpPr>
          <p:cNvPr id="28" name="CustomShape 1">
            <a:extLst>
              <a:ext uri="{FF2B5EF4-FFF2-40B4-BE49-F238E27FC236}">
                <a16:creationId xmlns:a16="http://schemas.microsoft.com/office/drawing/2014/main" id="{AD68F1E2-7357-4FC1-82E3-E7EA6EAD89A6}"/>
              </a:ext>
            </a:extLst>
          </p:cNvPr>
          <p:cNvSpPr/>
          <p:nvPr/>
        </p:nvSpPr>
        <p:spPr>
          <a:xfrm>
            <a:off x="5419827" y="451513"/>
            <a:ext cx="4203031"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pc="-1" dirty="0">
                <a:solidFill>
                  <a:srgbClr val="99CB38"/>
                </a:solidFill>
                <a:uFill>
                  <a:solidFill>
                    <a:srgbClr val="FFFFFF"/>
                  </a:solidFill>
                </a:uFill>
                <a:latin typeface="Calibri"/>
              </a:rPr>
              <a:t>Résultat Simulation</a:t>
            </a:r>
            <a:endParaRPr lang="fr-FR" sz="36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26" presetClass="emph" presetSubtype="0" repeatCount="indefinite" fill="hold" nodeType="withEffect">
                                  <p:stCondLst>
                                    <p:cond delay="0"/>
                                  </p:stCondLst>
                                  <p:endCondLst>
                                    <p:cond evt="onNext" delay="0">
                                      <p:tgtEl>
                                        <p:sldTgt/>
                                      </p:tgtEl>
                                    </p:cond>
                                  </p:endCondLst>
                                  <p:childTnLst>
                                    <p:animEffect transition="out" filter="fade">
                                      <p:cBhvr>
                                        <p:cTn id="14" dur="1000" tmFilter="0, 0; .2, .5; .8, .5; 1, 0"/>
                                        <p:tgtEl>
                                          <p:spTgt spid="20"/>
                                        </p:tgtEl>
                                      </p:cBhvr>
                                    </p:animEffect>
                                    <p:animScale>
                                      <p:cBhvr>
                                        <p:cTn id="15" dur="500" autoRev="1" fill="hold"/>
                                        <p:tgtEl>
                                          <p:spTgt spid="20"/>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0"/>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par>
                                <p:cTn id="22" presetID="26" presetClass="emph" presetSubtype="0" repeatCount="indefinite" fill="hold" nodeType="withEffect">
                                  <p:stCondLst>
                                    <p:cond delay="0"/>
                                  </p:stCondLst>
                                  <p:endCondLst>
                                    <p:cond evt="onNext" delay="0">
                                      <p:tgtEl>
                                        <p:sldTgt/>
                                      </p:tgtEl>
                                    </p:cond>
                                  </p:endCondLst>
                                  <p:childTnLst>
                                    <p:animEffect transition="out" filter="fade">
                                      <p:cBhvr>
                                        <p:cTn id="23" dur="1000" tmFilter="0, 0; .2, .5; .8, .5; 1, 0"/>
                                        <p:tgtEl>
                                          <p:spTgt spid="26"/>
                                        </p:tgtEl>
                                      </p:cBhvr>
                                    </p:animEffect>
                                    <p:animScale>
                                      <p:cBhvr>
                                        <p:cTn id="24" dur="500" autoRev="1" fill="hold"/>
                                        <p:tgtEl>
                                          <p:spTgt spid="26"/>
                                        </p:tgtEl>
                                      </p:cBhvr>
                                      <p:by x="105000" y="105000"/>
                                    </p:animScale>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26" presetClass="emph" presetSubtype="0" repeatCount="indefinite" fill="hold" nodeType="withEffect">
                                  <p:stCondLst>
                                    <p:cond delay="0"/>
                                  </p:stCondLst>
                                  <p:endCondLst>
                                    <p:cond evt="onNext" delay="0">
                                      <p:tgtEl>
                                        <p:sldTgt/>
                                      </p:tgtEl>
                                    </p:cond>
                                  </p:endCondLst>
                                  <p:childTnLst>
                                    <p:animEffect transition="out" filter="fade">
                                      <p:cBhvr>
                                        <p:cTn id="28" dur="1000" tmFilter="0, 0; .2, .5; .8, .5; 1, 0"/>
                                        <p:tgtEl>
                                          <p:spTgt spid="35"/>
                                        </p:tgtEl>
                                      </p:cBhvr>
                                    </p:animEffect>
                                    <p:animScale>
                                      <p:cBhvr>
                                        <p:cTn id="29" dur="500" autoRev="1" fill="hold"/>
                                        <p:tgtEl>
                                          <p:spTgt spid="35"/>
                                        </p:tgtEl>
                                      </p:cBhvr>
                                      <p:by x="105000" y="105000"/>
                                    </p:animScale>
                                  </p:childTnLst>
                                </p:cTn>
                              </p:par>
                              <p:par>
                                <p:cTn id="30" presetID="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26"/>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5"/>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par>
                                <p:cTn id="42" presetID="26" presetClass="emph" presetSubtype="0" repeatCount="indefinite" fill="hold" nodeType="withEffect">
                                  <p:stCondLst>
                                    <p:cond delay="0"/>
                                  </p:stCondLst>
                                  <p:endCondLst>
                                    <p:cond evt="onNext" delay="0">
                                      <p:tgtEl>
                                        <p:sldTgt/>
                                      </p:tgtEl>
                                    </p:cond>
                                  </p:endCondLst>
                                  <p:childTnLst>
                                    <p:animEffect transition="out" filter="fade">
                                      <p:cBhvr>
                                        <p:cTn id="43" dur="1000" tmFilter="0, 0; .2, .5; .8, .5; 1, 0"/>
                                        <p:tgtEl>
                                          <p:spTgt spid="27"/>
                                        </p:tgtEl>
                                      </p:cBhvr>
                                    </p:animEffect>
                                    <p:animScale>
                                      <p:cBhvr>
                                        <p:cTn id="44" dur="500" autoRev="1" fill="hold"/>
                                        <p:tgtEl>
                                          <p:spTgt spid="27"/>
                                        </p:tgtEl>
                                      </p:cBhvr>
                                      <p:by x="105000" y="105000"/>
                                    </p:animScale>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26" presetClass="emph" presetSubtype="0" repeatCount="indefinite" fill="hold" nodeType="withEffect">
                                  <p:stCondLst>
                                    <p:cond delay="0"/>
                                  </p:stCondLst>
                                  <p:endCondLst>
                                    <p:cond evt="onNext" delay="0">
                                      <p:tgtEl>
                                        <p:sldTgt/>
                                      </p:tgtEl>
                                    </p:cond>
                                  </p:endCondLst>
                                  <p:childTnLst>
                                    <p:animEffect transition="out" filter="fade">
                                      <p:cBhvr>
                                        <p:cTn id="48" dur="1000" tmFilter="0, 0; .2, .5; .8, .5; 1, 0"/>
                                        <p:tgtEl>
                                          <p:spTgt spid="29"/>
                                        </p:tgtEl>
                                      </p:cBhvr>
                                    </p:animEffect>
                                    <p:animScale>
                                      <p:cBhvr>
                                        <p:cTn id="49" dur="500" autoRev="1" fill="hold"/>
                                        <p:tgtEl>
                                          <p:spTgt spid="29"/>
                                        </p:tgtEl>
                                      </p:cBhvr>
                                      <p:by x="105000" y="105000"/>
                                    </p:animScale>
                                  </p:childTnLst>
                                </p:cTn>
                              </p:par>
                              <p:par>
                                <p:cTn id="50" presetID="1"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par>
                                <p:cTn id="64" presetID="26" presetClass="emph" presetSubtype="0" repeatCount="indefinite" fill="hold" nodeType="withEffect">
                                  <p:stCondLst>
                                    <p:cond delay="0"/>
                                  </p:stCondLst>
                                  <p:endCondLst>
                                    <p:cond evt="onNext" delay="0">
                                      <p:tgtEl>
                                        <p:sldTgt/>
                                      </p:tgtEl>
                                    </p:cond>
                                  </p:endCondLst>
                                  <p:childTnLst>
                                    <p:animEffect transition="out" filter="fade">
                                      <p:cBhvr>
                                        <p:cTn id="65" dur="1000" tmFilter="0, 0; .2, .5; .8, .5; 1, 0"/>
                                        <p:tgtEl>
                                          <p:spTgt spid="33"/>
                                        </p:tgtEl>
                                      </p:cBhvr>
                                    </p:animEffect>
                                    <p:animScale>
                                      <p:cBhvr>
                                        <p:cTn id="66" dur="50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4" grpId="0" animBg="1"/>
      <p:bldP spid="17" grpId="0"/>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Image 2"/>
          <p:cNvPicPr/>
          <p:nvPr/>
        </p:nvPicPr>
        <p:blipFill>
          <a:blip r:embed="rId3"/>
          <a:stretch/>
        </p:blipFill>
        <p:spPr>
          <a:xfrm>
            <a:off x="80640" y="118440"/>
            <a:ext cx="2484000" cy="999360"/>
          </a:xfrm>
          <a:prstGeom prst="rect">
            <a:avLst/>
          </a:prstGeom>
          <a:ln>
            <a:noFill/>
          </a:ln>
        </p:spPr>
      </p:pic>
      <p:pic>
        <p:nvPicPr>
          <p:cNvPr id="85" name="Image 2"/>
          <p:cNvPicPr/>
          <p:nvPr/>
        </p:nvPicPr>
        <p:blipFill>
          <a:blip r:embed="rId4"/>
          <a:stretch/>
        </p:blipFill>
        <p:spPr>
          <a:xfrm>
            <a:off x="2674718" y="839170"/>
            <a:ext cx="9517282" cy="5184000"/>
          </a:xfrm>
          <a:prstGeom prst="rect">
            <a:avLst/>
          </a:prstGeom>
          <a:ln>
            <a:noFill/>
          </a:ln>
        </p:spPr>
      </p:pic>
      <p:sp>
        <p:nvSpPr>
          <p:cNvPr id="5" name="Ellipse 4">
            <a:extLst>
              <a:ext uri="{FF2B5EF4-FFF2-40B4-BE49-F238E27FC236}">
                <a16:creationId xmlns:a16="http://schemas.microsoft.com/office/drawing/2014/main" id="{B55336FE-F7C8-4149-AAB4-985E2FCF06A5}"/>
              </a:ext>
            </a:extLst>
          </p:cNvPr>
          <p:cNvSpPr/>
          <p:nvPr/>
        </p:nvSpPr>
        <p:spPr>
          <a:xfrm>
            <a:off x="238536" y="2060327"/>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S3</a:t>
            </a:r>
          </a:p>
        </p:txBody>
      </p:sp>
      <p:cxnSp>
        <p:nvCxnSpPr>
          <p:cNvPr id="6" name="Connecteur droit avec flèche 5">
            <a:extLst>
              <a:ext uri="{FF2B5EF4-FFF2-40B4-BE49-F238E27FC236}">
                <a16:creationId xmlns:a16="http://schemas.microsoft.com/office/drawing/2014/main" id="{CAA6BD62-EDDD-4258-9BCA-3BFBA6ED1453}"/>
              </a:ext>
            </a:extLst>
          </p:cNvPr>
          <p:cNvCxnSpPr>
            <a:endCxn id="5" idx="0"/>
          </p:cNvCxnSpPr>
          <p:nvPr/>
        </p:nvCxnSpPr>
        <p:spPr>
          <a:xfrm>
            <a:off x="641016" y="1380747"/>
            <a:ext cx="0" cy="67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359D57FF-6F60-4173-8ED5-1781EF6506A9}"/>
              </a:ext>
            </a:extLst>
          </p:cNvPr>
          <p:cNvCxnSpPr>
            <a:cxnSpLocks/>
            <a:endCxn id="17" idx="0"/>
          </p:cNvCxnSpPr>
          <p:nvPr/>
        </p:nvCxnSpPr>
        <p:spPr>
          <a:xfrm>
            <a:off x="632161" y="2847727"/>
            <a:ext cx="0" cy="630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CF00E366-5C03-4826-8180-EA612D6E220C}"/>
              </a:ext>
            </a:extLst>
          </p:cNvPr>
          <p:cNvSpPr txBox="1"/>
          <p:nvPr/>
        </p:nvSpPr>
        <p:spPr>
          <a:xfrm>
            <a:off x="997895" y="2330916"/>
            <a:ext cx="1465163" cy="400110"/>
          </a:xfrm>
          <a:prstGeom prst="rect">
            <a:avLst/>
          </a:prstGeom>
          <a:noFill/>
        </p:spPr>
        <p:txBody>
          <a:bodyPr wrap="square" rtlCol="0">
            <a:spAutoFit/>
          </a:bodyPr>
          <a:lstStyle/>
          <a:p>
            <a:r>
              <a:rPr lang="fr-FR" sz="1000" dirty="0" err="1"/>
              <a:t>Update_Tempo_Pause</a:t>
            </a:r>
            <a:endParaRPr lang="fr-FR" sz="1000" dirty="0"/>
          </a:p>
          <a:p>
            <a:r>
              <a:rPr lang="fr-FR" sz="1000" dirty="0"/>
              <a:t>Pause</a:t>
            </a:r>
          </a:p>
        </p:txBody>
      </p:sp>
      <p:cxnSp>
        <p:nvCxnSpPr>
          <p:cNvPr id="9" name="Connecteur droit 8">
            <a:extLst>
              <a:ext uri="{FF2B5EF4-FFF2-40B4-BE49-F238E27FC236}">
                <a16:creationId xmlns:a16="http://schemas.microsoft.com/office/drawing/2014/main" id="{42BA710F-7CD0-4A53-91F2-2202934458AC}"/>
              </a:ext>
            </a:extLst>
          </p:cNvPr>
          <p:cNvCxnSpPr>
            <a:cxnSpLocks/>
          </p:cNvCxnSpPr>
          <p:nvPr/>
        </p:nvCxnSpPr>
        <p:spPr>
          <a:xfrm>
            <a:off x="488622" y="3061231"/>
            <a:ext cx="28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9A45D700-D941-48BB-B51E-B6F6093AC93A}"/>
                  </a:ext>
                </a:extLst>
              </p:cNvPr>
              <p:cNvSpPr txBox="1"/>
              <p:nvPr/>
            </p:nvSpPr>
            <p:spPr>
              <a:xfrm>
                <a:off x="767775" y="2938120"/>
                <a:ext cx="1945901" cy="252698"/>
              </a:xfrm>
              <a:prstGeom prst="rect">
                <a:avLst/>
              </a:prstGeom>
              <a:noFill/>
            </p:spPr>
            <p:txBody>
              <a:bodyPr wrap="square" rtlCol="0">
                <a:spAutoFit/>
              </a:bodyPr>
              <a:lstStyle/>
              <a:p>
                <a14:m>
                  <m:oMath xmlns:m="http://schemas.openxmlformats.org/officeDocument/2006/math">
                    <m:acc>
                      <m:accPr>
                        <m:chr m:val="̅"/>
                        <m:ctrlPr>
                          <a:rPr lang="fr-FR" sz="1000" i="1" smtClean="0">
                            <a:latin typeface="Cambria Math" panose="02040503050406030204" pitchFamily="18" charset="0"/>
                          </a:rPr>
                        </m:ctrlPr>
                      </m:accPr>
                      <m:e>
                        <m:r>
                          <m:rPr>
                            <m:nor/>
                          </m:rPr>
                          <a:rPr lang="fr-FR" sz="1000" dirty="0"/>
                          <m:t>Pause</m:t>
                        </m:r>
                        <m:r>
                          <m:rPr>
                            <m:nor/>
                          </m:rPr>
                          <a:rPr lang="fr-FR" sz="1000" dirty="0"/>
                          <m:t>_</m:t>
                        </m:r>
                        <m:r>
                          <m:rPr>
                            <m:nor/>
                          </m:rPr>
                          <a:rPr lang="fr-FR" sz="1000" dirty="0"/>
                          <m:t>Rqt</m:t>
                        </m:r>
                        <m:r>
                          <m:rPr>
                            <m:nor/>
                          </m:rPr>
                          <a:rPr lang="fr-FR" sz="1000" dirty="0"/>
                          <m:t> </m:t>
                        </m:r>
                      </m:e>
                    </m:acc>
                  </m:oMath>
                </a14:m>
                <a:r>
                  <a:rPr lang="fr-FR" sz="1000" dirty="0"/>
                  <a:t>.</a:t>
                </a:r>
                <a:r>
                  <a:rPr lang="fr-FR" sz="1000" dirty="0" err="1"/>
                  <a:t>Fin_Tempo_Pause</a:t>
                </a:r>
                <a:endParaRPr lang="fr-FR" sz="1000" dirty="0"/>
              </a:p>
            </p:txBody>
          </p:sp>
        </mc:Choice>
        <mc:Fallback xmlns="">
          <p:sp>
            <p:nvSpPr>
              <p:cNvPr id="10" name="ZoneTexte 9">
                <a:extLst>
                  <a:ext uri="{FF2B5EF4-FFF2-40B4-BE49-F238E27FC236}">
                    <a16:creationId xmlns:a16="http://schemas.microsoft.com/office/drawing/2014/main" id="{9A45D700-D941-48BB-B51E-B6F6093AC93A}"/>
                  </a:ext>
                </a:extLst>
              </p:cNvPr>
              <p:cNvSpPr txBox="1">
                <a:spLocks noRot="1" noChangeAspect="1" noMove="1" noResize="1" noEditPoints="1" noAdjustHandles="1" noChangeArrowheads="1" noChangeShapeType="1" noTextEdit="1"/>
              </p:cNvSpPr>
              <p:nvPr/>
            </p:nvSpPr>
            <p:spPr>
              <a:xfrm>
                <a:off x="767775" y="2938120"/>
                <a:ext cx="1945901" cy="252698"/>
              </a:xfrm>
              <a:prstGeom prst="rect">
                <a:avLst/>
              </a:prstGeom>
              <a:blipFill>
                <a:blip r:embed="rId5"/>
                <a:stretch>
                  <a:fillRect b="-12195"/>
                </a:stretch>
              </a:blipFill>
            </p:spPr>
            <p:txBody>
              <a:bodyPr/>
              <a:lstStyle/>
              <a:p>
                <a:r>
                  <a:rPr lang="fr-FR">
                    <a:noFill/>
                  </a:rPr>
                  <a:t> </a:t>
                </a:r>
              </a:p>
            </p:txBody>
          </p:sp>
        </mc:Fallback>
      </mc:AlternateContent>
      <p:cxnSp>
        <p:nvCxnSpPr>
          <p:cNvPr id="12" name="Connecteur droit avec flèche 11">
            <a:extLst>
              <a:ext uri="{FF2B5EF4-FFF2-40B4-BE49-F238E27FC236}">
                <a16:creationId xmlns:a16="http://schemas.microsoft.com/office/drawing/2014/main" id="{BBBFB91A-5C66-4445-B951-A4E336FFB472}"/>
              </a:ext>
            </a:extLst>
          </p:cNvPr>
          <p:cNvCxnSpPr>
            <a:cxnSpLocks/>
            <a:stCxn id="17" idx="4"/>
          </p:cNvCxnSpPr>
          <p:nvPr/>
        </p:nvCxnSpPr>
        <p:spPr>
          <a:xfrm>
            <a:off x="632161" y="4291257"/>
            <a:ext cx="0" cy="604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1ABBC5D3-B8F6-429F-AD6E-505F6C714BB8}"/>
              </a:ext>
            </a:extLst>
          </p:cNvPr>
          <p:cNvSpPr/>
          <p:nvPr/>
        </p:nvSpPr>
        <p:spPr>
          <a:xfrm>
            <a:off x="192935" y="4895980"/>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S1</a:t>
            </a:r>
          </a:p>
        </p:txBody>
      </p:sp>
      <p:cxnSp>
        <p:nvCxnSpPr>
          <p:cNvPr id="14" name="Connecteur droit avec flèche 13">
            <a:extLst>
              <a:ext uri="{FF2B5EF4-FFF2-40B4-BE49-F238E27FC236}">
                <a16:creationId xmlns:a16="http://schemas.microsoft.com/office/drawing/2014/main" id="{FD1C0801-64EE-47D1-90B0-B06B5DD2B5B3}"/>
              </a:ext>
            </a:extLst>
          </p:cNvPr>
          <p:cNvCxnSpPr/>
          <p:nvPr/>
        </p:nvCxnSpPr>
        <p:spPr>
          <a:xfrm>
            <a:off x="614617" y="5683380"/>
            <a:ext cx="0" cy="67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60ECEB32-AA2A-450B-9B3B-D6D0513F57D5}"/>
              </a:ext>
            </a:extLst>
          </p:cNvPr>
          <p:cNvCxnSpPr>
            <a:cxnSpLocks/>
          </p:cNvCxnSpPr>
          <p:nvPr/>
        </p:nvCxnSpPr>
        <p:spPr>
          <a:xfrm>
            <a:off x="463087" y="4523522"/>
            <a:ext cx="28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583A7DD9-9470-4012-8271-E8079EFAD09F}"/>
                  </a:ext>
                </a:extLst>
              </p:cNvPr>
              <p:cNvSpPr txBox="1"/>
              <p:nvPr/>
            </p:nvSpPr>
            <p:spPr>
              <a:xfrm>
                <a:off x="742240" y="4400411"/>
                <a:ext cx="1945901" cy="25269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nor/>
                        </m:rPr>
                        <a:rPr lang="fr-FR" sz="1000" dirty="0"/>
                        <m:t>Pause</m:t>
                      </m:r>
                      <m:r>
                        <m:rPr>
                          <m:nor/>
                        </m:rPr>
                        <a:rPr lang="fr-FR" sz="1000" dirty="0"/>
                        <m:t>_</m:t>
                      </m:r>
                      <m:r>
                        <m:rPr>
                          <m:nor/>
                        </m:rPr>
                        <a:rPr lang="fr-FR" sz="1000" dirty="0"/>
                        <m:t>Rqt</m:t>
                      </m:r>
                    </m:oMath>
                  </m:oMathPara>
                </a14:m>
                <a:endParaRPr lang="fr-FR" sz="1000" dirty="0"/>
              </a:p>
            </p:txBody>
          </p:sp>
        </mc:Choice>
        <mc:Fallback xmlns="">
          <p:sp>
            <p:nvSpPr>
              <p:cNvPr id="16" name="ZoneTexte 15">
                <a:extLst>
                  <a:ext uri="{FF2B5EF4-FFF2-40B4-BE49-F238E27FC236}">
                    <a16:creationId xmlns:a16="http://schemas.microsoft.com/office/drawing/2014/main" id="{583A7DD9-9470-4012-8271-E8079EFAD09F}"/>
                  </a:ext>
                </a:extLst>
              </p:cNvPr>
              <p:cNvSpPr txBox="1">
                <a:spLocks noRot="1" noChangeAspect="1" noMove="1" noResize="1" noEditPoints="1" noAdjustHandles="1" noChangeArrowheads="1" noChangeShapeType="1" noTextEdit="1"/>
              </p:cNvSpPr>
              <p:nvPr/>
            </p:nvSpPr>
            <p:spPr>
              <a:xfrm>
                <a:off x="742240" y="4400411"/>
                <a:ext cx="1945901" cy="252698"/>
              </a:xfrm>
              <a:prstGeom prst="rect">
                <a:avLst/>
              </a:prstGeom>
              <a:blipFill>
                <a:blip r:embed="rId6"/>
                <a:stretch>
                  <a:fillRect/>
                </a:stretch>
              </a:blipFill>
            </p:spPr>
            <p:txBody>
              <a:bodyPr/>
              <a:lstStyle/>
              <a:p>
                <a:r>
                  <a:rPr lang="fr-FR">
                    <a:noFill/>
                  </a:rPr>
                  <a:t> </a:t>
                </a:r>
              </a:p>
            </p:txBody>
          </p:sp>
        </mc:Fallback>
      </mc:AlternateContent>
      <p:sp>
        <p:nvSpPr>
          <p:cNvPr id="17" name="Cercle : creux 16">
            <a:extLst>
              <a:ext uri="{FF2B5EF4-FFF2-40B4-BE49-F238E27FC236}">
                <a16:creationId xmlns:a16="http://schemas.microsoft.com/office/drawing/2014/main" id="{388A4701-825E-4C24-8AB8-6AEFEEB2E125}"/>
              </a:ext>
            </a:extLst>
          </p:cNvPr>
          <p:cNvSpPr/>
          <p:nvPr/>
        </p:nvSpPr>
        <p:spPr>
          <a:xfrm>
            <a:off x="229681" y="3478457"/>
            <a:ext cx="804960" cy="812800"/>
          </a:xfrm>
          <a:prstGeom prst="donut">
            <a:avLst>
              <a:gd name="adj" fmla="val 677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S0</a:t>
            </a:r>
          </a:p>
        </p:txBody>
      </p:sp>
      <p:sp>
        <p:nvSpPr>
          <p:cNvPr id="18" name="ZoneTexte 17">
            <a:extLst>
              <a:ext uri="{FF2B5EF4-FFF2-40B4-BE49-F238E27FC236}">
                <a16:creationId xmlns:a16="http://schemas.microsoft.com/office/drawing/2014/main" id="{EFF3B0DD-6BD1-4E05-88FF-001DFDEEE480}"/>
              </a:ext>
            </a:extLst>
          </p:cNvPr>
          <p:cNvSpPr txBox="1"/>
          <p:nvPr/>
        </p:nvSpPr>
        <p:spPr>
          <a:xfrm>
            <a:off x="1034641" y="3684802"/>
            <a:ext cx="1318869" cy="400110"/>
          </a:xfrm>
          <a:prstGeom prst="rect">
            <a:avLst/>
          </a:prstGeom>
          <a:noFill/>
        </p:spPr>
        <p:txBody>
          <a:bodyPr wrap="square" rtlCol="0">
            <a:spAutoFit/>
          </a:bodyPr>
          <a:lstStyle/>
          <a:p>
            <a:r>
              <a:rPr lang="fr-FR" sz="1000" dirty="0" err="1"/>
              <a:t>Raz_Tempo_Pause</a:t>
            </a:r>
            <a:endParaRPr lang="fr-FR" sz="1000" dirty="0"/>
          </a:p>
          <a:p>
            <a:r>
              <a:rPr lang="fr-FR" sz="1000" dirty="0"/>
              <a:t>Pause</a:t>
            </a:r>
          </a:p>
        </p:txBody>
      </p:sp>
      <p:sp>
        <p:nvSpPr>
          <p:cNvPr id="21" name="ZoneTexte 20">
            <a:extLst>
              <a:ext uri="{FF2B5EF4-FFF2-40B4-BE49-F238E27FC236}">
                <a16:creationId xmlns:a16="http://schemas.microsoft.com/office/drawing/2014/main" id="{857B409D-1D93-4740-8558-4C58543EDCA3}"/>
              </a:ext>
            </a:extLst>
          </p:cNvPr>
          <p:cNvSpPr txBox="1"/>
          <p:nvPr/>
        </p:nvSpPr>
        <p:spPr>
          <a:xfrm>
            <a:off x="982608" y="5166569"/>
            <a:ext cx="1465163" cy="246221"/>
          </a:xfrm>
          <a:prstGeom prst="rect">
            <a:avLst/>
          </a:prstGeom>
          <a:noFill/>
        </p:spPr>
        <p:txBody>
          <a:bodyPr wrap="square" rtlCol="0">
            <a:spAutoFit/>
          </a:bodyPr>
          <a:lstStyle/>
          <a:p>
            <a:r>
              <a:rPr lang="fr-FR" sz="1000" dirty="0" err="1"/>
              <a:t>Update_Tempo_Pause</a:t>
            </a:r>
            <a:endParaRPr lang="fr-FR" sz="1000" dirty="0"/>
          </a:p>
        </p:txBody>
      </p:sp>
      <p:cxnSp>
        <p:nvCxnSpPr>
          <p:cNvPr id="22" name="Connecteur droit avec flèche 21">
            <a:extLst>
              <a:ext uri="{FF2B5EF4-FFF2-40B4-BE49-F238E27FC236}">
                <a16:creationId xmlns:a16="http://schemas.microsoft.com/office/drawing/2014/main" id="{A8F83D39-DAEF-4B62-90A1-F2E8C6AF655C}"/>
              </a:ext>
            </a:extLst>
          </p:cNvPr>
          <p:cNvCxnSpPr>
            <a:cxnSpLocks/>
          </p:cNvCxnSpPr>
          <p:nvPr/>
        </p:nvCxnSpPr>
        <p:spPr>
          <a:xfrm flipH="1">
            <a:off x="8560985" y="4084912"/>
            <a:ext cx="363940" cy="27158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3" name="Connecteur : en angle 22">
            <a:extLst>
              <a:ext uri="{FF2B5EF4-FFF2-40B4-BE49-F238E27FC236}">
                <a16:creationId xmlns:a16="http://schemas.microsoft.com/office/drawing/2014/main" id="{4A3FDB9A-3218-4F94-B517-589EED7FC33C}"/>
              </a:ext>
            </a:extLst>
          </p:cNvPr>
          <p:cNvCxnSpPr>
            <a:cxnSpLocks/>
          </p:cNvCxnSpPr>
          <p:nvPr/>
        </p:nvCxnSpPr>
        <p:spPr>
          <a:xfrm flipV="1">
            <a:off x="7359418" y="2979331"/>
            <a:ext cx="568920" cy="163800"/>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5" name="Connecteur droit avec flèche 24">
            <a:extLst>
              <a:ext uri="{FF2B5EF4-FFF2-40B4-BE49-F238E27FC236}">
                <a16:creationId xmlns:a16="http://schemas.microsoft.com/office/drawing/2014/main" id="{F61E5841-03C9-45A8-BCE3-F45F69530B42}"/>
              </a:ext>
            </a:extLst>
          </p:cNvPr>
          <p:cNvCxnSpPr>
            <a:cxnSpLocks/>
          </p:cNvCxnSpPr>
          <p:nvPr/>
        </p:nvCxnSpPr>
        <p:spPr>
          <a:xfrm flipH="1">
            <a:off x="8656235" y="3413222"/>
            <a:ext cx="363940" cy="27158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Espace réservé du numéro de diapositive 1">
            <a:extLst>
              <a:ext uri="{FF2B5EF4-FFF2-40B4-BE49-F238E27FC236}">
                <a16:creationId xmlns:a16="http://schemas.microsoft.com/office/drawing/2014/main" id="{B70E07C6-0FB6-48F9-AA7C-3EEB0DFD57CE}"/>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13</a:t>
            </a:fld>
            <a:endParaRPr lang="fr-FR" sz="1050" b="0" strike="noStrike" spc="-1" dirty="0">
              <a:solidFill>
                <a:schemeClr val="accent2"/>
              </a:solidFill>
              <a:uFill>
                <a:solidFill>
                  <a:srgbClr val="FFFFFF"/>
                </a:solidFill>
              </a:uFill>
              <a:latin typeface="Times New Roman"/>
            </a:endParaRPr>
          </a:p>
        </p:txBody>
      </p:sp>
      <p:sp>
        <p:nvSpPr>
          <p:cNvPr id="24" name="CustomShape 1">
            <a:extLst>
              <a:ext uri="{FF2B5EF4-FFF2-40B4-BE49-F238E27FC236}">
                <a16:creationId xmlns:a16="http://schemas.microsoft.com/office/drawing/2014/main" id="{5A163E68-0126-435F-979C-D8786C82D902}"/>
              </a:ext>
            </a:extLst>
          </p:cNvPr>
          <p:cNvSpPr/>
          <p:nvPr/>
        </p:nvSpPr>
        <p:spPr>
          <a:xfrm>
            <a:off x="5257902" y="192313"/>
            <a:ext cx="4203031"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pc="-1" dirty="0">
                <a:solidFill>
                  <a:srgbClr val="99CB38"/>
                </a:solidFill>
                <a:uFill>
                  <a:solidFill>
                    <a:srgbClr val="FFFFFF"/>
                  </a:solidFill>
                </a:uFill>
                <a:latin typeface="Calibri"/>
              </a:rPr>
              <a:t>Résultat Simulation</a:t>
            </a:r>
            <a:endParaRPr lang="fr-FR" sz="36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26" presetClass="emph" presetSubtype="0" repeatCount="indefinite" fill="hold" nodeType="withEffect">
                                  <p:stCondLst>
                                    <p:cond delay="0"/>
                                  </p:stCondLst>
                                  <p:endCondLst>
                                    <p:cond evt="onNext" delay="0">
                                      <p:tgtEl>
                                        <p:sldTgt/>
                                      </p:tgtEl>
                                    </p:cond>
                                  </p:endCondLst>
                                  <p:childTnLst>
                                    <p:animEffect transition="out" filter="fade">
                                      <p:cBhvr>
                                        <p:cTn id="8" dur="1000" tmFilter="0, 0; .2, .5; .8, .5; 1, 0"/>
                                        <p:tgtEl>
                                          <p:spTgt spid="23"/>
                                        </p:tgtEl>
                                      </p:cBhvr>
                                    </p:animEffect>
                                    <p:animScale>
                                      <p:cBhvr>
                                        <p:cTn id="9" dur="500" autoRev="1" fill="hold"/>
                                        <p:tgtEl>
                                          <p:spTgt spid="23"/>
                                        </p:tgtEl>
                                      </p:cBhvr>
                                      <p:by x="105000" y="105000"/>
                                    </p:animScale>
                                  </p:childTnLst>
                                </p:cTn>
                              </p:par>
                              <p:par>
                                <p:cTn id="10" presetID="1"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3"/>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26" presetClass="emph" presetSubtype="0" repeatCount="indefinite" fill="hold" nodeType="withEffect">
                                  <p:stCondLst>
                                    <p:cond delay="0"/>
                                  </p:stCondLst>
                                  <p:endCondLst>
                                    <p:cond evt="onNext" delay="0">
                                      <p:tgtEl>
                                        <p:sldTgt/>
                                      </p:tgtEl>
                                    </p:cond>
                                  </p:endCondLst>
                                  <p:childTnLst>
                                    <p:animEffect transition="out" filter="fade">
                                      <p:cBhvr>
                                        <p:cTn id="25" dur="1000" tmFilter="0, 0; .2, .5; .8, .5; 1, 0"/>
                                        <p:tgtEl>
                                          <p:spTgt spid="22"/>
                                        </p:tgtEl>
                                      </p:cBhvr>
                                    </p:animEffect>
                                    <p:animScale>
                                      <p:cBhvr>
                                        <p:cTn id="26" dur="500" autoRev="1" fill="hold"/>
                                        <p:tgtEl>
                                          <p:spTgt spid="22"/>
                                        </p:tgtEl>
                                      </p:cBhvr>
                                      <p:by x="105000" y="105000"/>
                                    </p:animScale>
                                  </p:childTnLst>
                                </p:cTn>
                              </p:par>
                              <p:par>
                                <p:cTn id="27" presetID="26" presetClass="emph" presetSubtype="0" repeatCount="indefinite" fill="hold" nodeType="withEffect">
                                  <p:stCondLst>
                                    <p:cond delay="0"/>
                                  </p:stCondLst>
                                  <p:endCondLst>
                                    <p:cond evt="onNext" delay="0">
                                      <p:tgtEl>
                                        <p:sldTgt/>
                                      </p:tgtEl>
                                    </p:cond>
                                  </p:endCondLst>
                                  <p:childTnLst>
                                    <p:animEffect transition="out" filter="fade">
                                      <p:cBhvr>
                                        <p:cTn id="28" dur="1000" tmFilter="0, 0; .2, .5; .8, .5; 1, 0"/>
                                        <p:tgtEl>
                                          <p:spTgt spid="25"/>
                                        </p:tgtEl>
                                      </p:cBhvr>
                                    </p:animEffect>
                                    <p:animScale>
                                      <p:cBhvr>
                                        <p:cTn id="29" dur="500" autoRev="1" fill="hold"/>
                                        <p:tgtEl>
                                          <p:spTgt spid="25"/>
                                        </p:tgtEl>
                                      </p:cBhvr>
                                      <p:by x="105000" y="105000"/>
                                    </p:animScale>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22"/>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6" grpId="0"/>
      <p:bldP spid="17" grpId="0" animBg="1"/>
      <p:bldP spid="18"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 2"/>
          <p:cNvPicPr/>
          <p:nvPr/>
        </p:nvPicPr>
        <p:blipFill>
          <a:blip r:embed="rId3"/>
          <a:stretch/>
        </p:blipFill>
        <p:spPr>
          <a:xfrm>
            <a:off x="80640" y="118440"/>
            <a:ext cx="2484000" cy="999360"/>
          </a:xfrm>
          <a:prstGeom prst="rect">
            <a:avLst/>
          </a:prstGeom>
          <a:ln>
            <a:noFill/>
          </a:ln>
        </p:spPr>
      </p:pic>
      <p:sp>
        <p:nvSpPr>
          <p:cNvPr id="5" name="Ellipse 4">
            <a:extLst>
              <a:ext uri="{FF2B5EF4-FFF2-40B4-BE49-F238E27FC236}">
                <a16:creationId xmlns:a16="http://schemas.microsoft.com/office/drawing/2014/main" id="{E093D8C5-903B-4D4A-88A1-6457620C89EA}"/>
              </a:ext>
            </a:extLst>
          </p:cNvPr>
          <p:cNvSpPr/>
          <p:nvPr/>
        </p:nvSpPr>
        <p:spPr>
          <a:xfrm>
            <a:off x="238536" y="1634260"/>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S1</a:t>
            </a:r>
          </a:p>
        </p:txBody>
      </p:sp>
      <p:cxnSp>
        <p:nvCxnSpPr>
          <p:cNvPr id="6" name="Connecteur droit avec flèche 5">
            <a:extLst>
              <a:ext uri="{FF2B5EF4-FFF2-40B4-BE49-F238E27FC236}">
                <a16:creationId xmlns:a16="http://schemas.microsoft.com/office/drawing/2014/main" id="{DECBFA4E-3132-495B-8E71-09400C114987}"/>
              </a:ext>
            </a:extLst>
          </p:cNvPr>
          <p:cNvCxnSpPr>
            <a:cxnSpLocks/>
          </p:cNvCxnSpPr>
          <p:nvPr/>
        </p:nvCxnSpPr>
        <p:spPr>
          <a:xfrm>
            <a:off x="632161" y="1275480"/>
            <a:ext cx="0" cy="36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onnecteur droit avec flèche 6">
            <a:extLst>
              <a:ext uri="{FF2B5EF4-FFF2-40B4-BE49-F238E27FC236}">
                <a16:creationId xmlns:a16="http://schemas.microsoft.com/office/drawing/2014/main" id="{B906ABCB-9CB0-44D5-9D85-776EC042344C}"/>
              </a:ext>
            </a:extLst>
          </p:cNvPr>
          <p:cNvCxnSpPr/>
          <p:nvPr/>
        </p:nvCxnSpPr>
        <p:spPr>
          <a:xfrm>
            <a:off x="641016" y="2416747"/>
            <a:ext cx="0" cy="36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9182D805-1554-42B4-A89E-FE5EF535D158}"/>
              </a:ext>
            </a:extLst>
          </p:cNvPr>
          <p:cNvSpPr txBox="1"/>
          <p:nvPr/>
        </p:nvSpPr>
        <p:spPr>
          <a:xfrm>
            <a:off x="997894" y="1900690"/>
            <a:ext cx="1465163" cy="246221"/>
          </a:xfrm>
          <a:prstGeom prst="rect">
            <a:avLst/>
          </a:prstGeom>
          <a:noFill/>
        </p:spPr>
        <p:txBody>
          <a:bodyPr wrap="square" rtlCol="0">
            <a:spAutoFit/>
          </a:bodyPr>
          <a:lstStyle/>
          <a:p>
            <a:r>
              <a:rPr lang="fr-FR" sz="1000" dirty="0" err="1"/>
              <a:t>Update_Tempo_Pause</a:t>
            </a:r>
            <a:endParaRPr lang="fr-FR" sz="1000" dirty="0"/>
          </a:p>
        </p:txBody>
      </p:sp>
      <p:cxnSp>
        <p:nvCxnSpPr>
          <p:cNvPr id="9" name="Connecteur droit 8">
            <a:extLst>
              <a:ext uri="{FF2B5EF4-FFF2-40B4-BE49-F238E27FC236}">
                <a16:creationId xmlns:a16="http://schemas.microsoft.com/office/drawing/2014/main" id="{85075E7C-320A-45C0-BDCA-E7C750C6B597}"/>
              </a:ext>
            </a:extLst>
          </p:cNvPr>
          <p:cNvCxnSpPr>
            <a:cxnSpLocks/>
          </p:cNvCxnSpPr>
          <p:nvPr/>
        </p:nvCxnSpPr>
        <p:spPr>
          <a:xfrm>
            <a:off x="497016" y="2596747"/>
            <a:ext cx="28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DE5F76A0-4921-45E4-A1A8-E9EEEFC46861}"/>
                  </a:ext>
                </a:extLst>
              </p:cNvPr>
              <p:cNvSpPr txBox="1"/>
              <p:nvPr/>
            </p:nvSpPr>
            <p:spPr>
              <a:xfrm>
                <a:off x="776630" y="2507140"/>
                <a:ext cx="1945901" cy="252698"/>
              </a:xfrm>
              <a:prstGeom prst="rect">
                <a:avLst/>
              </a:prstGeom>
              <a:noFill/>
            </p:spPr>
            <p:txBody>
              <a:bodyPr wrap="square" rtlCol="0">
                <a:spAutoFit/>
              </a:bodyPr>
              <a:lstStyle/>
              <a:p>
                <a14:m>
                  <m:oMath xmlns:m="http://schemas.openxmlformats.org/officeDocument/2006/math">
                    <m:acc>
                      <m:accPr>
                        <m:chr m:val="̅"/>
                        <m:ctrlPr>
                          <a:rPr lang="fr-FR" sz="1000" i="1" smtClean="0">
                            <a:latin typeface="Cambria Math" panose="02040503050406030204" pitchFamily="18" charset="0"/>
                          </a:rPr>
                        </m:ctrlPr>
                      </m:accPr>
                      <m:e>
                        <m:r>
                          <m:rPr>
                            <m:nor/>
                          </m:rPr>
                          <a:rPr lang="fr-FR" sz="1000" dirty="0"/>
                          <m:t>Pause</m:t>
                        </m:r>
                        <m:r>
                          <m:rPr>
                            <m:nor/>
                          </m:rPr>
                          <a:rPr lang="fr-FR" sz="1000" dirty="0"/>
                          <m:t>_</m:t>
                        </m:r>
                        <m:r>
                          <m:rPr>
                            <m:nor/>
                          </m:rPr>
                          <a:rPr lang="fr-FR" sz="1000" dirty="0"/>
                          <m:t>Rqt</m:t>
                        </m:r>
                        <m:r>
                          <m:rPr>
                            <m:nor/>
                          </m:rPr>
                          <a:rPr lang="fr-FR" sz="1000" dirty="0"/>
                          <m:t> </m:t>
                        </m:r>
                      </m:e>
                    </m:acc>
                  </m:oMath>
                </a14:m>
                <a:r>
                  <a:rPr lang="fr-FR" sz="1000" dirty="0"/>
                  <a:t>.</a:t>
                </a:r>
                <a:r>
                  <a:rPr lang="fr-FR" sz="1000" dirty="0" err="1"/>
                  <a:t>Fin_Tempo_Pause</a:t>
                </a:r>
                <a:endParaRPr lang="fr-FR" sz="1000" dirty="0"/>
              </a:p>
            </p:txBody>
          </p:sp>
        </mc:Choice>
        <mc:Fallback xmlns="">
          <p:sp>
            <p:nvSpPr>
              <p:cNvPr id="10" name="ZoneTexte 9">
                <a:extLst>
                  <a:ext uri="{FF2B5EF4-FFF2-40B4-BE49-F238E27FC236}">
                    <a16:creationId xmlns:a16="http://schemas.microsoft.com/office/drawing/2014/main" id="{DE5F76A0-4921-45E4-A1A8-E9EEEFC46861}"/>
                  </a:ext>
                </a:extLst>
              </p:cNvPr>
              <p:cNvSpPr txBox="1">
                <a:spLocks noRot="1" noChangeAspect="1" noMove="1" noResize="1" noEditPoints="1" noAdjustHandles="1" noChangeArrowheads="1" noChangeShapeType="1" noTextEdit="1"/>
              </p:cNvSpPr>
              <p:nvPr/>
            </p:nvSpPr>
            <p:spPr>
              <a:xfrm>
                <a:off x="776630" y="2507140"/>
                <a:ext cx="1945901" cy="252698"/>
              </a:xfrm>
              <a:prstGeom prst="rect">
                <a:avLst/>
              </a:prstGeom>
              <a:blipFill>
                <a:blip r:embed="rId4"/>
                <a:stretch>
                  <a:fillRect b="-11905"/>
                </a:stretch>
              </a:blipFill>
            </p:spPr>
            <p:txBody>
              <a:bodyPr/>
              <a:lstStyle/>
              <a:p>
                <a:r>
                  <a:rPr lang="fr-FR">
                    <a:noFill/>
                  </a:rPr>
                  <a:t> </a:t>
                </a:r>
              </a:p>
            </p:txBody>
          </p:sp>
        </mc:Fallback>
      </mc:AlternateContent>
      <p:sp>
        <p:nvSpPr>
          <p:cNvPr id="11" name="Ellipse 10">
            <a:extLst>
              <a:ext uri="{FF2B5EF4-FFF2-40B4-BE49-F238E27FC236}">
                <a16:creationId xmlns:a16="http://schemas.microsoft.com/office/drawing/2014/main" id="{205D226F-0D41-4137-81FF-03CA17E3DA63}"/>
              </a:ext>
            </a:extLst>
          </p:cNvPr>
          <p:cNvSpPr/>
          <p:nvPr/>
        </p:nvSpPr>
        <p:spPr>
          <a:xfrm>
            <a:off x="258881" y="2789487"/>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S2</a:t>
            </a:r>
          </a:p>
        </p:txBody>
      </p:sp>
      <p:cxnSp>
        <p:nvCxnSpPr>
          <p:cNvPr id="12" name="Connecteur droit avec flèche 11">
            <a:extLst>
              <a:ext uri="{FF2B5EF4-FFF2-40B4-BE49-F238E27FC236}">
                <a16:creationId xmlns:a16="http://schemas.microsoft.com/office/drawing/2014/main" id="{1E1A5F59-91FD-441E-AC05-A53F2B2E746F}"/>
              </a:ext>
            </a:extLst>
          </p:cNvPr>
          <p:cNvCxnSpPr/>
          <p:nvPr/>
        </p:nvCxnSpPr>
        <p:spPr>
          <a:xfrm>
            <a:off x="662909" y="3585810"/>
            <a:ext cx="0" cy="36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8DF43432-9911-405F-A7FD-B209D4352A98}"/>
              </a:ext>
            </a:extLst>
          </p:cNvPr>
          <p:cNvSpPr/>
          <p:nvPr/>
        </p:nvSpPr>
        <p:spPr>
          <a:xfrm>
            <a:off x="258881" y="3966431"/>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S4</a:t>
            </a:r>
          </a:p>
        </p:txBody>
      </p:sp>
      <p:cxnSp>
        <p:nvCxnSpPr>
          <p:cNvPr id="14" name="Connecteur droit avec flèche 13">
            <a:extLst>
              <a:ext uri="{FF2B5EF4-FFF2-40B4-BE49-F238E27FC236}">
                <a16:creationId xmlns:a16="http://schemas.microsoft.com/office/drawing/2014/main" id="{A45F7848-39CD-4DB1-BDDC-EEBBA6E870DC}"/>
              </a:ext>
            </a:extLst>
          </p:cNvPr>
          <p:cNvCxnSpPr/>
          <p:nvPr/>
        </p:nvCxnSpPr>
        <p:spPr>
          <a:xfrm>
            <a:off x="632161" y="4753831"/>
            <a:ext cx="0" cy="36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6EF6F95B-F2F3-4118-9F60-8C8BFAFB5BFC}"/>
              </a:ext>
            </a:extLst>
          </p:cNvPr>
          <p:cNvSpPr txBox="1"/>
          <p:nvPr/>
        </p:nvSpPr>
        <p:spPr>
          <a:xfrm>
            <a:off x="1043496" y="3060076"/>
            <a:ext cx="1465163" cy="246221"/>
          </a:xfrm>
          <a:prstGeom prst="rect">
            <a:avLst/>
          </a:prstGeom>
          <a:noFill/>
        </p:spPr>
        <p:txBody>
          <a:bodyPr wrap="square" rtlCol="0">
            <a:spAutoFit/>
          </a:bodyPr>
          <a:lstStyle/>
          <a:p>
            <a:r>
              <a:rPr lang="fr-FR" sz="1000" dirty="0" err="1"/>
              <a:t>Raz_Tempo_Pause</a:t>
            </a:r>
            <a:endParaRPr lang="fr-FR" sz="1000" dirty="0"/>
          </a:p>
        </p:txBody>
      </p:sp>
      <p:sp>
        <p:nvSpPr>
          <p:cNvPr id="18" name="ZoneTexte 17">
            <a:extLst>
              <a:ext uri="{FF2B5EF4-FFF2-40B4-BE49-F238E27FC236}">
                <a16:creationId xmlns:a16="http://schemas.microsoft.com/office/drawing/2014/main" id="{5F1179CF-16DD-4B3C-87AA-08E862324C5A}"/>
              </a:ext>
            </a:extLst>
          </p:cNvPr>
          <p:cNvSpPr txBox="1"/>
          <p:nvPr/>
        </p:nvSpPr>
        <p:spPr>
          <a:xfrm>
            <a:off x="1016998" y="4237018"/>
            <a:ext cx="1465163" cy="246221"/>
          </a:xfrm>
          <a:prstGeom prst="rect">
            <a:avLst/>
          </a:prstGeom>
          <a:noFill/>
        </p:spPr>
        <p:txBody>
          <a:bodyPr wrap="square" rtlCol="0">
            <a:spAutoFit/>
          </a:bodyPr>
          <a:lstStyle/>
          <a:p>
            <a:r>
              <a:rPr lang="fr-FR" sz="1000" dirty="0" err="1"/>
              <a:t>Load_Timer_Lost</a:t>
            </a:r>
            <a:endParaRPr lang="fr-FR" sz="1000" dirty="0"/>
          </a:p>
        </p:txBody>
      </p:sp>
      <p:pic>
        <p:nvPicPr>
          <p:cNvPr id="3" name="Image 2">
            <a:extLst>
              <a:ext uri="{FF2B5EF4-FFF2-40B4-BE49-F238E27FC236}">
                <a16:creationId xmlns:a16="http://schemas.microsoft.com/office/drawing/2014/main" id="{B0EE6A40-1B69-4932-ABF4-94B718DA03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5983" y="894253"/>
            <a:ext cx="9576017" cy="5059073"/>
          </a:xfrm>
          <a:prstGeom prst="rect">
            <a:avLst/>
          </a:prstGeom>
        </p:spPr>
      </p:pic>
      <p:sp>
        <p:nvSpPr>
          <p:cNvPr id="21" name="Ellipse 20">
            <a:extLst>
              <a:ext uri="{FF2B5EF4-FFF2-40B4-BE49-F238E27FC236}">
                <a16:creationId xmlns:a16="http://schemas.microsoft.com/office/drawing/2014/main" id="{25F1BEAF-0559-4CFF-9B80-BE2AF2169D2D}"/>
              </a:ext>
            </a:extLst>
          </p:cNvPr>
          <p:cNvSpPr/>
          <p:nvPr/>
        </p:nvSpPr>
        <p:spPr>
          <a:xfrm>
            <a:off x="1627264" y="5952160"/>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S6</a:t>
            </a:r>
          </a:p>
        </p:txBody>
      </p:sp>
      <p:cxnSp>
        <p:nvCxnSpPr>
          <p:cNvPr id="23" name="Connecteur droit 22">
            <a:extLst>
              <a:ext uri="{FF2B5EF4-FFF2-40B4-BE49-F238E27FC236}">
                <a16:creationId xmlns:a16="http://schemas.microsoft.com/office/drawing/2014/main" id="{5CD8E6C4-5FF1-4A93-BC97-41DEF43A060B}"/>
              </a:ext>
            </a:extLst>
          </p:cNvPr>
          <p:cNvCxnSpPr>
            <a:cxnSpLocks/>
          </p:cNvCxnSpPr>
          <p:nvPr/>
        </p:nvCxnSpPr>
        <p:spPr>
          <a:xfrm>
            <a:off x="536939" y="6047133"/>
            <a:ext cx="26073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832DC818-14FC-4D32-B7C6-26468EDDB959}"/>
              </a:ext>
            </a:extLst>
          </p:cNvPr>
          <p:cNvSpPr txBox="1"/>
          <p:nvPr/>
        </p:nvSpPr>
        <p:spPr>
          <a:xfrm>
            <a:off x="758661" y="5836054"/>
            <a:ext cx="1079860" cy="553998"/>
          </a:xfrm>
          <a:prstGeom prst="rect">
            <a:avLst/>
          </a:prstGeom>
          <a:noFill/>
        </p:spPr>
        <p:txBody>
          <a:bodyPr wrap="square" rtlCol="0">
            <a:spAutoFit/>
          </a:bodyPr>
          <a:lstStyle/>
          <a:p>
            <a:r>
              <a:rPr lang="fr-FR" sz="1000" dirty="0" err="1"/>
              <a:t>Endframe</a:t>
            </a:r>
            <a:r>
              <a:rPr lang="fr-FR" sz="1000" dirty="0"/>
              <a:t>.</a:t>
            </a:r>
          </a:p>
          <a:p>
            <a:r>
              <a:rPr lang="fr-FR" sz="1000" dirty="0" err="1"/>
              <a:t>Timer_Lost</a:t>
            </a:r>
            <a:r>
              <a:rPr lang="fr-FR" sz="1000" dirty="0"/>
              <a:t> &gt;0</a:t>
            </a:r>
          </a:p>
          <a:p>
            <a:endParaRPr lang="fr-FR" sz="1000" dirty="0"/>
          </a:p>
        </p:txBody>
      </p:sp>
      <p:sp>
        <p:nvSpPr>
          <p:cNvPr id="25" name="Ellipse 24">
            <a:extLst>
              <a:ext uri="{FF2B5EF4-FFF2-40B4-BE49-F238E27FC236}">
                <a16:creationId xmlns:a16="http://schemas.microsoft.com/office/drawing/2014/main" id="{72357610-1F1A-4AF3-9DAB-9008D51300CF}"/>
              </a:ext>
            </a:extLst>
          </p:cNvPr>
          <p:cNvSpPr/>
          <p:nvPr/>
        </p:nvSpPr>
        <p:spPr>
          <a:xfrm>
            <a:off x="258871" y="5101909"/>
            <a:ext cx="804957"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S5</a:t>
            </a:r>
          </a:p>
        </p:txBody>
      </p:sp>
      <p:cxnSp>
        <p:nvCxnSpPr>
          <p:cNvPr id="27" name="Connecteur : en angle 26">
            <a:extLst>
              <a:ext uri="{FF2B5EF4-FFF2-40B4-BE49-F238E27FC236}">
                <a16:creationId xmlns:a16="http://schemas.microsoft.com/office/drawing/2014/main" id="{14B0C3C1-671F-4E8D-882F-704C8CA58D0C}"/>
              </a:ext>
            </a:extLst>
          </p:cNvPr>
          <p:cNvCxnSpPr>
            <a:cxnSpLocks/>
          </p:cNvCxnSpPr>
          <p:nvPr/>
        </p:nvCxnSpPr>
        <p:spPr>
          <a:xfrm rot="16200000" flipH="1">
            <a:off x="891771" y="5646550"/>
            <a:ext cx="456551" cy="96591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 en arc 30">
            <a:extLst>
              <a:ext uri="{FF2B5EF4-FFF2-40B4-BE49-F238E27FC236}">
                <a16:creationId xmlns:a16="http://schemas.microsoft.com/office/drawing/2014/main" id="{6B227F6F-3319-4BF5-886B-B6957E89162B}"/>
              </a:ext>
            </a:extLst>
          </p:cNvPr>
          <p:cNvCxnSpPr>
            <a:cxnSpLocks/>
            <a:stCxn id="21" idx="0"/>
            <a:endCxn id="25" idx="6"/>
          </p:cNvCxnSpPr>
          <p:nvPr/>
        </p:nvCxnSpPr>
        <p:spPr>
          <a:xfrm rot="16200000" flipV="1">
            <a:off x="1318511" y="5240927"/>
            <a:ext cx="456551" cy="9659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ngle 39">
            <a:extLst>
              <a:ext uri="{FF2B5EF4-FFF2-40B4-BE49-F238E27FC236}">
                <a16:creationId xmlns:a16="http://schemas.microsoft.com/office/drawing/2014/main" id="{4986378B-3E00-4398-A4E1-4F7D7FE0F500}"/>
              </a:ext>
            </a:extLst>
          </p:cNvPr>
          <p:cNvCxnSpPr>
            <a:cxnSpLocks/>
            <a:stCxn id="25" idx="1"/>
          </p:cNvCxnSpPr>
          <p:nvPr/>
        </p:nvCxnSpPr>
        <p:spPr>
          <a:xfrm rot="16200000" flipV="1">
            <a:off x="84299" y="4924766"/>
            <a:ext cx="442769" cy="1421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09D2E405-A44C-44A0-9305-7D6E7C3739A0}"/>
              </a:ext>
            </a:extLst>
          </p:cNvPr>
          <p:cNvCxnSpPr>
            <a:cxnSpLocks/>
          </p:cNvCxnSpPr>
          <p:nvPr/>
        </p:nvCxnSpPr>
        <p:spPr>
          <a:xfrm>
            <a:off x="536939" y="3711314"/>
            <a:ext cx="252000"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ZoneTexte 45">
            <a:extLst>
              <a:ext uri="{FF2B5EF4-FFF2-40B4-BE49-F238E27FC236}">
                <a16:creationId xmlns:a16="http://schemas.microsoft.com/office/drawing/2014/main" id="{8826335C-D87F-4A14-9A21-6C3D2BA5E441}"/>
              </a:ext>
            </a:extLst>
          </p:cNvPr>
          <p:cNvSpPr txBox="1"/>
          <p:nvPr/>
        </p:nvSpPr>
        <p:spPr>
          <a:xfrm>
            <a:off x="797672" y="3592652"/>
            <a:ext cx="1465163" cy="246221"/>
          </a:xfrm>
          <a:prstGeom prst="rect">
            <a:avLst/>
          </a:prstGeom>
          <a:noFill/>
        </p:spPr>
        <p:txBody>
          <a:bodyPr wrap="square" rtlCol="0">
            <a:spAutoFit/>
          </a:bodyPr>
          <a:lstStyle/>
          <a:p>
            <a:r>
              <a:rPr lang="fr-FR" sz="1000" dirty="0" err="1"/>
              <a:t>Lost</a:t>
            </a:r>
            <a:endParaRPr lang="fr-FR" sz="1000" dirty="0"/>
          </a:p>
        </p:txBody>
      </p:sp>
      <p:sp>
        <p:nvSpPr>
          <p:cNvPr id="47" name="ZoneTexte 46">
            <a:extLst>
              <a:ext uri="{FF2B5EF4-FFF2-40B4-BE49-F238E27FC236}">
                <a16:creationId xmlns:a16="http://schemas.microsoft.com/office/drawing/2014/main" id="{9047DCD3-5FCB-4CBC-8137-44AA1B2A6D48}"/>
              </a:ext>
            </a:extLst>
          </p:cNvPr>
          <p:cNvSpPr txBox="1"/>
          <p:nvPr/>
        </p:nvSpPr>
        <p:spPr>
          <a:xfrm>
            <a:off x="1031412" y="5222834"/>
            <a:ext cx="1465163" cy="246221"/>
          </a:xfrm>
          <a:prstGeom prst="rect">
            <a:avLst/>
          </a:prstGeom>
          <a:noFill/>
        </p:spPr>
        <p:txBody>
          <a:bodyPr wrap="square" rtlCol="0">
            <a:spAutoFit/>
          </a:bodyPr>
          <a:lstStyle/>
          <a:p>
            <a:r>
              <a:rPr lang="fr-FR" sz="1000" dirty="0"/>
              <a:t>Pause</a:t>
            </a:r>
          </a:p>
        </p:txBody>
      </p:sp>
      <p:sp>
        <p:nvSpPr>
          <p:cNvPr id="48" name="ZoneTexte 47">
            <a:extLst>
              <a:ext uri="{FF2B5EF4-FFF2-40B4-BE49-F238E27FC236}">
                <a16:creationId xmlns:a16="http://schemas.microsoft.com/office/drawing/2014/main" id="{8AABE8C4-7DE3-4841-AAE4-5121F390B443}"/>
              </a:ext>
            </a:extLst>
          </p:cNvPr>
          <p:cNvSpPr txBox="1"/>
          <p:nvPr/>
        </p:nvSpPr>
        <p:spPr>
          <a:xfrm>
            <a:off x="2364460" y="6332588"/>
            <a:ext cx="1465163" cy="400110"/>
          </a:xfrm>
          <a:prstGeom prst="rect">
            <a:avLst/>
          </a:prstGeom>
          <a:noFill/>
        </p:spPr>
        <p:txBody>
          <a:bodyPr wrap="square" rtlCol="0">
            <a:spAutoFit/>
          </a:bodyPr>
          <a:lstStyle/>
          <a:p>
            <a:r>
              <a:rPr lang="fr-FR" sz="1000" dirty="0" err="1"/>
              <a:t>Update_Timer_Lost</a:t>
            </a:r>
            <a:endParaRPr lang="fr-FR" sz="1000" dirty="0"/>
          </a:p>
          <a:p>
            <a:r>
              <a:rPr lang="fr-FR" sz="1000" dirty="0"/>
              <a:t>Pause</a:t>
            </a:r>
          </a:p>
        </p:txBody>
      </p:sp>
      <p:cxnSp>
        <p:nvCxnSpPr>
          <p:cNvPr id="60" name="Connecteur : en angle 59">
            <a:extLst>
              <a:ext uri="{FF2B5EF4-FFF2-40B4-BE49-F238E27FC236}">
                <a16:creationId xmlns:a16="http://schemas.microsoft.com/office/drawing/2014/main" id="{3B790803-0C7F-4CD6-9E32-FD8F8B6E4E02}"/>
              </a:ext>
            </a:extLst>
          </p:cNvPr>
          <p:cNvCxnSpPr>
            <a:cxnSpLocks/>
          </p:cNvCxnSpPr>
          <p:nvPr/>
        </p:nvCxnSpPr>
        <p:spPr>
          <a:xfrm flipV="1">
            <a:off x="7227071" y="1941900"/>
            <a:ext cx="568920" cy="163800"/>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1" name="Connecteur droit avec flèche 60">
            <a:extLst>
              <a:ext uri="{FF2B5EF4-FFF2-40B4-BE49-F238E27FC236}">
                <a16:creationId xmlns:a16="http://schemas.microsoft.com/office/drawing/2014/main" id="{4CE63AC9-77EC-4359-B63F-7DB1060B4169}"/>
              </a:ext>
            </a:extLst>
          </p:cNvPr>
          <p:cNvCxnSpPr>
            <a:cxnSpLocks/>
          </p:cNvCxnSpPr>
          <p:nvPr/>
        </p:nvCxnSpPr>
        <p:spPr>
          <a:xfrm flipH="1">
            <a:off x="8632171" y="4059695"/>
            <a:ext cx="363940" cy="27158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2" name="Connecteur : en angle 61">
            <a:extLst>
              <a:ext uri="{FF2B5EF4-FFF2-40B4-BE49-F238E27FC236}">
                <a16:creationId xmlns:a16="http://schemas.microsoft.com/office/drawing/2014/main" id="{686878A1-CDB9-4C3D-9911-8A83821EAA8C}"/>
              </a:ext>
            </a:extLst>
          </p:cNvPr>
          <p:cNvCxnSpPr>
            <a:cxnSpLocks/>
          </p:cNvCxnSpPr>
          <p:nvPr/>
        </p:nvCxnSpPr>
        <p:spPr>
          <a:xfrm flipV="1">
            <a:off x="8063251" y="2759838"/>
            <a:ext cx="568920" cy="163800"/>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Espace réservé du numéro de diapositive 1">
            <a:extLst>
              <a:ext uri="{FF2B5EF4-FFF2-40B4-BE49-F238E27FC236}">
                <a16:creationId xmlns:a16="http://schemas.microsoft.com/office/drawing/2014/main" id="{D0CBB4FA-902D-4507-95AA-C574C6350DB3}"/>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14</a:t>
            </a:fld>
            <a:endParaRPr lang="fr-FR" sz="1050" b="0" strike="noStrike" spc="-1" dirty="0">
              <a:solidFill>
                <a:schemeClr val="accent2"/>
              </a:solidFill>
              <a:uFill>
                <a:solidFill>
                  <a:srgbClr val="FFFFFF"/>
                </a:solidFill>
              </a:uFill>
              <a:latin typeface="Times New Roman"/>
            </a:endParaRPr>
          </a:p>
        </p:txBody>
      </p:sp>
      <p:sp>
        <p:nvSpPr>
          <p:cNvPr id="33" name="CustomShape 1">
            <a:extLst>
              <a:ext uri="{FF2B5EF4-FFF2-40B4-BE49-F238E27FC236}">
                <a16:creationId xmlns:a16="http://schemas.microsoft.com/office/drawing/2014/main" id="{14F79786-1FA2-4FB7-A373-D03EA016CDE8}"/>
              </a:ext>
            </a:extLst>
          </p:cNvPr>
          <p:cNvSpPr/>
          <p:nvPr/>
        </p:nvSpPr>
        <p:spPr>
          <a:xfrm>
            <a:off x="5410015" y="255791"/>
            <a:ext cx="4203031"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pc="-1" dirty="0">
                <a:solidFill>
                  <a:srgbClr val="99CB38"/>
                </a:solidFill>
                <a:uFill>
                  <a:solidFill>
                    <a:srgbClr val="FFFFFF"/>
                  </a:solidFill>
                </a:uFill>
                <a:latin typeface="Calibri"/>
              </a:rPr>
              <a:t>Résultat Simulation</a:t>
            </a:r>
            <a:endParaRPr lang="fr-FR" sz="36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26" presetClass="emph" presetSubtype="0" repeatCount="indefinite" fill="hold" nodeType="withEffect">
                                  <p:stCondLst>
                                    <p:cond delay="0"/>
                                  </p:stCondLst>
                                  <p:endCondLst>
                                    <p:cond evt="onNext" delay="0">
                                      <p:tgtEl>
                                        <p:sldTgt/>
                                      </p:tgtEl>
                                    </p:cond>
                                  </p:endCondLst>
                                  <p:childTnLst>
                                    <p:animEffect transition="out" filter="fade">
                                      <p:cBhvr>
                                        <p:cTn id="10" dur="1000" tmFilter="0, 0; .2, .5; .8, .5; 1, 0"/>
                                        <p:tgtEl>
                                          <p:spTgt spid="60"/>
                                        </p:tgtEl>
                                      </p:cBhvr>
                                    </p:animEffect>
                                    <p:animScale>
                                      <p:cBhvr>
                                        <p:cTn id="11" dur="500" autoRev="1" fill="hold"/>
                                        <p:tgtEl>
                                          <p:spTgt spid="60"/>
                                        </p:tgtEl>
                                      </p:cBhvr>
                                      <p:by x="105000" y="105000"/>
                                    </p:animScale>
                                  </p:childTnLst>
                                </p:cTn>
                              </p:par>
                              <p:par>
                                <p:cTn id="12" presetID="1" presetClass="entr" presetSubtype="0" fill="hold" grpId="0" nodeType="withEffect">
                                  <p:stCondLst>
                                    <p:cond delay="0"/>
                                  </p:stCondLst>
                                  <p:childTnLst>
                                    <p:set>
                                      <p:cBhvr>
                                        <p:cTn id="13" dur="1" fill="hold">
                                          <p:stCondLst>
                                            <p:cond delay="0"/>
                                          </p:stCondLst>
                                        </p:cTn>
                                        <p:tgtEl>
                                          <p:spTgt spid="4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0"/>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61"/>
                                        </p:tgtEl>
                                        <p:attrNameLst>
                                          <p:attrName>style.visibility</p:attrName>
                                        </p:attrNameLst>
                                      </p:cBhvr>
                                      <p:to>
                                        <p:strVal val="visible"/>
                                      </p:to>
                                    </p:set>
                                  </p:childTnLst>
                                </p:cTn>
                              </p:par>
                              <p:par>
                                <p:cTn id="22" presetID="26" presetClass="emph" presetSubtype="0" repeatCount="indefinite" fill="hold" nodeType="withEffect">
                                  <p:stCondLst>
                                    <p:cond delay="0"/>
                                  </p:stCondLst>
                                  <p:endCondLst>
                                    <p:cond evt="onNext" delay="0">
                                      <p:tgtEl>
                                        <p:sldTgt/>
                                      </p:tgtEl>
                                    </p:cond>
                                  </p:endCondLst>
                                  <p:childTnLst>
                                    <p:animEffect transition="out" filter="fade">
                                      <p:cBhvr>
                                        <p:cTn id="23" dur="1000" tmFilter="0, 0; .2, .5; .8, .5; 1, 0"/>
                                        <p:tgtEl>
                                          <p:spTgt spid="61"/>
                                        </p:tgtEl>
                                      </p:cBhvr>
                                    </p:animEffect>
                                    <p:animScale>
                                      <p:cBhvr>
                                        <p:cTn id="24" dur="500" autoRev="1" fill="hold"/>
                                        <p:tgtEl>
                                          <p:spTgt spid="61"/>
                                        </p:tgtEl>
                                      </p:cBhvr>
                                      <p:by x="105000" y="105000"/>
                                    </p:animScale>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26" presetClass="emph" presetSubtype="0" repeatCount="indefinite" fill="hold" nodeType="withEffect">
                                  <p:stCondLst>
                                    <p:cond delay="0"/>
                                  </p:stCondLst>
                                  <p:endCondLst>
                                    <p:cond evt="onNext" delay="0">
                                      <p:tgtEl>
                                        <p:sldTgt/>
                                      </p:tgtEl>
                                    </p:cond>
                                  </p:endCondLst>
                                  <p:childTnLst>
                                    <p:animEffect transition="out" filter="fade">
                                      <p:cBhvr>
                                        <p:cTn id="32" dur="1000" tmFilter="0, 0; .2, .5; .8, .5; 1, 0"/>
                                        <p:tgtEl>
                                          <p:spTgt spid="62"/>
                                        </p:tgtEl>
                                      </p:cBhvr>
                                    </p:animEffect>
                                    <p:animScale>
                                      <p:cBhvr>
                                        <p:cTn id="33" dur="500" autoRev="1" fill="hold"/>
                                        <p:tgtEl>
                                          <p:spTgt spid="62"/>
                                        </p:tgtEl>
                                      </p:cBhvr>
                                      <p:by x="105000" y="105000"/>
                                    </p:animScale>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9"/>
                                          </p:stCondLst>
                                        </p:cTn>
                                        <p:tgtEl>
                                          <p:spTgt spid="23"/>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p:bldP spid="21" grpId="0" animBg="1"/>
      <p:bldP spid="24" grpId="0"/>
      <p:bldP spid="25" grpId="0" animBg="1"/>
      <p:bldP spid="46" grpId="0"/>
      <p:bldP spid="47"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 2"/>
          <p:cNvPicPr/>
          <p:nvPr/>
        </p:nvPicPr>
        <p:blipFill>
          <a:blip r:embed="rId3"/>
          <a:stretch/>
        </p:blipFill>
        <p:spPr>
          <a:xfrm>
            <a:off x="80640" y="118440"/>
            <a:ext cx="2484000" cy="999360"/>
          </a:xfrm>
          <a:prstGeom prst="rect">
            <a:avLst/>
          </a:prstGeom>
          <a:ln>
            <a:noFill/>
          </a:ln>
        </p:spPr>
      </p:pic>
      <p:pic>
        <p:nvPicPr>
          <p:cNvPr id="3" name="Image 2">
            <a:extLst>
              <a:ext uri="{FF2B5EF4-FFF2-40B4-BE49-F238E27FC236}">
                <a16:creationId xmlns:a16="http://schemas.microsoft.com/office/drawing/2014/main" id="{30554210-3CD8-436E-BD12-C80748B76F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970" y="899461"/>
            <a:ext cx="9515031" cy="5059077"/>
          </a:xfrm>
          <a:prstGeom prst="rect">
            <a:avLst/>
          </a:prstGeom>
        </p:spPr>
      </p:pic>
      <p:sp>
        <p:nvSpPr>
          <p:cNvPr id="32" name="Ellipse 31">
            <a:extLst>
              <a:ext uri="{FF2B5EF4-FFF2-40B4-BE49-F238E27FC236}">
                <a16:creationId xmlns:a16="http://schemas.microsoft.com/office/drawing/2014/main" id="{ABAFDCA3-B1B1-4D5E-B3B2-C2E20E4C3A87}"/>
              </a:ext>
            </a:extLst>
          </p:cNvPr>
          <p:cNvSpPr/>
          <p:nvPr/>
        </p:nvSpPr>
        <p:spPr>
          <a:xfrm>
            <a:off x="474366" y="4554666"/>
            <a:ext cx="753379"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S6</a:t>
            </a:r>
          </a:p>
        </p:txBody>
      </p:sp>
      <p:cxnSp>
        <p:nvCxnSpPr>
          <p:cNvPr id="33" name="Connecteur droit 32">
            <a:extLst>
              <a:ext uri="{FF2B5EF4-FFF2-40B4-BE49-F238E27FC236}">
                <a16:creationId xmlns:a16="http://schemas.microsoft.com/office/drawing/2014/main" id="{9C743472-5217-42AD-96B0-C5955597A947}"/>
              </a:ext>
            </a:extLst>
          </p:cNvPr>
          <p:cNvCxnSpPr>
            <a:cxnSpLocks/>
          </p:cNvCxnSpPr>
          <p:nvPr/>
        </p:nvCxnSpPr>
        <p:spPr>
          <a:xfrm>
            <a:off x="713826" y="3977796"/>
            <a:ext cx="23241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050CAB57-6E41-407A-8805-708AC28B0891}"/>
              </a:ext>
            </a:extLst>
          </p:cNvPr>
          <p:cNvSpPr txBox="1"/>
          <p:nvPr/>
        </p:nvSpPr>
        <p:spPr>
          <a:xfrm>
            <a:off x="921342" y="3795461"/>
            <a:ext cx="1635231" cy="553998"/>
          </a:xfrm>
          <a:prstGeom prst="rect">
            <a:avLst/>
          </a:prstGeom>
          <a:noFill/>
        </p:spPr>
        <p:txBody>
          <a:bodyPr wrap="square" rtlCol="0">
            <a:spAutoFit/>
          </a:bodyPr>
          <a:lstStyle/>
          <a:p>
            <a:r>
              <a:rPr lang="fr-FR" sz="1000" dirty="0" err="1"/>
              <a:t>Endframe</a:t>
            </a:r>
            <a:r>
              <a:rPr lang="fr-FR" sz="1000" dirty="0"/>
              <a:t>.</a:t>
            </a:r>
          </a:p>
          <a:p>
            <a:r>
              <a:rPr lang="fr-FR" sz="1000" dirty="0" err="1"/>
              <a:t>Timer_Lost</a:t>
            </a:r>
            <a:r>
              <a:rPr lang="fr-FR" sz="1000" dirty="0"/>
              <a:t> &gt;0</a:t>
            </a:r>
          </a:p>
          <a:p>
            <a:endParaRPr lang="fr-FR" sz="1000" dirty="0"/>
          </a:p>
        </p:txBody>
      </p:sp>
      <p:sp>
        <p:nvSpPr>
          <p:cNvPr id="35" name="Ellipse 34">
            <a:extLst>
              <a:ext uri="{FF2B5EF4-FFF2-40B4-BE49-F238E27FC236}">
                <a16:creationId xmlns:a16="http://schemas.microsoft.com/office/drawing/2014/main" id="{28A0130F-3706-46A4-941A-A5353AAD9246}"/>
              </a:ext>
            </a:extLst>
          </p:cNvPr>
          <p:cNvSpPr/>
          <p:nvPr/>
        </p:nvSpPr>
        <p:spPr>
          <a:xfrm>
            <a:off x="427555" y="2609362"/>
            <a:ext cx="804957"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S5</a:t>
            </a:r>
          </a:p>
        </p:txBody>
      </p:sp>
      <p:cxnSp>
        <p:nvCxnSpPr>
          <p:cNvPr id="37" name="Connecteur : en arc 36">
            <a:extLst>
              <a:ext uri="{FF2B5EF4-FFF2-40B4-BE49-F238E27FC236}">
                <a16:creationId xmlns:a16="http://schemas.microsoft.com/office/drawing/2014/main" id="{74B270B5-97C2-473F-8763-372934D43AC6}"/>
              </a:ext>
            </a:extLst>
          </p:cNvPr>
          <p:cNvCxnSpPr>
            <a:cxnSpLocks/>
            <a:stCxn id="32" idx="2"/>
            <a:endCxn id="35" idx="2"/>
          </p:cNvCxnSpPr>
          <p:nvPr/>
        </p:nvCxnSpPr>
        <p:spPr>
          <a:xfrm rot="10800000">
            <a:off x="427556" y="3003062"/>
            <a:ext cx="46811" cy="1945304"/>
          </a:xfrm>
          <a:prstGeom prst="curvedConnector3">
            <a:avLst>
              <a:gd name="adj1" fmla="val 588347"/>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ZoneTexte 40">
            <a:extLst>
              <a:ext uri="{FF2B5EF4-FFF2-40B4-BE49-F238E27FC236}">
                <a16:creationId xmlns:a16="http://schemas.microsoft.com/office/drawing/2014/main" id="{DEF0B60B-C0F4-4001-A47B-43FEBF20BCA3}"/>
              </a:ext>
            </a:extLst>
          </p:cNvPr>
          <p:cNvSpPr txBox="1"/>
          <p:nvPr/>
        </p:nvSpPr>
        <p:spPr>
          <a:xfrm>
            <a:off x="1279320" y="2889147"/>
            <a:ext cx="1465163" cy="246221"/>
          </a:xfrm>
          <a:prstGeom prst="rect">
            <a:avLst/>
          </a:prstGeom>
          <a:noFill/>
        </p:spPr>
        <p:txBody>
          <a:bodyPr wrap="square" rtlCol="0">
            <a:spAutoFit/>
          </a:bodyPr>
          <a:lstStyle/>
          <a:p>
            <a:r>
              <a:rPr lang="fr-FR" sz="1000" dirty="0"/>
              <a:t>Pause</a:t>
            </a:r>
          </a:p>
        </p:txBody>
      </p:sp>
      <p:sp>
        <p:nvSpPr>
          <p:cNvPr id="42" name="ZoneTexte 41">
            <a:extLst>
              <a:ext uri="{FF2B5EF4-FFF2-40B4-BE49-F238E27FC236}">
                <a16:creationId xmlns:a16="http://schemas.microsoft.com/office/drawing/2014/main" id="{B0343F15-BD92-4CD1-8734-F5442796D8B5}"/>
              </a:ext>
            </a:extLst>
          </p:cNvPr>
          <p:cNvSpPr txBox="1"/>
          <p:nvPr/>
        </p:nvSpPr>
        <p:spPr>
          <a:xfrm>
            <a:off x="1227745" y="4748311"/>
            <a:ext cx="1465163" cy="400110"/>
          </a:xfrm>
          <a:prstGeom prst="rect">
            <a:avLst/>
          </a:prstGeom>
          <a:noFill/>
        </p:spPr>
        <p:txBody>
          <a:bodyPr wrap="square" rtlCol="0">
            <a:spAutoFit/>
          </a:bodyPr>
          <a:lstStyle/>
          <a:p>
            <a:r>
              <a:rPr lang="fr-FR" sz="1000" dirty="0" err="1"/>
              <a:t>Update_Timer_Lost</a:t>
            </a:r>
            <a:endParaRPr lang="fr-FR" sz="1000" dirty="0"/>
          </a:p>
          <a:p>
            <a:r>
              <a:rPr lang="fr-FR" sz="1000" dirty="0"/>
              <a:t>Pause</a:t>
            </a:r>
          </a:p>
        </p:txBody>
      </p:sp>
      <p:cxnSp>
        <p:nvCxnSpPr>
          <p:cNvPr id="53" name="Connecteur droit avec flèche 52">
            <a:extLst>
              <a:ext uri="{FF2B5EF4-FFF2-40B4-BE49-F238E27FC236}">
                <a16:creationId xmlns:a16="http://schemas.microsoft.com/office/drawing/2014/main" id="{8EB08C28-85BC-4628-B5D4-42E1A562EFBF}"/>
              </a:ext>
            </a:extLst>
          </p:cNvPr>
          <p:cNvCxnSpPr>
            <a:cxnSpLocks/>
            <a:stCxn id="35" idx="4"/>
            <a:endCxn id="32" idx="0"/>
          </p:cNvCxnSpPr>
          <p:nvPr/>
        </p:nvCxnSpPr>
        <p:spPr>
          <a:xfrm>
            <a:off x="830034" y="3396762"/>
            <a:ext cx="21022" cy="1157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Cercle : creux 66">
            <a:extLst>
              <a:ext uri="{FF2B5EF4-FFF2-40B4-BE49-F238E27FC236}">
                <a16:creationId xmlns:a16="http://schemas.microsoft.com/office/drawing/2014/main" id="{A97110C2-58C0-4675-B681-F2A241AD8B52}"/>
              </a:ext>
            </a:extLst>
          </p:cNvPr>
          <p:cNvSpPr/>
          <p:nvPr/>
        </p:nvSpPr>
        <p:spPr>
          <a:xfrm>
            <a:off x="474366" y="1313582"/>
            <a:ext cx="804954" cy="812800"/>
          </a:xfrm>
          <a:prstGeom prst="donut">
            <a:avLst>
              <a:gd name="adj" fmla="val 677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S0</a:t>
            </a:r>
          </a:p>
        </p:txBody>
      </p:sp>
      <p:cxnSp>
        <p:nvCxnSpPr>
          <p:cNvPr id="72" name="Connecteur : en arc 71">
            <a:extLst>
              <a:ext uri="{FF2B5EF4-FFF2-40B4-BE49-F238E27FC236}">
                <a16:creationId xmlns:a16="http://schemas.microsoft.com/office/drawing/2014/main" id="{20D566CF-40AB-4137-87B9-AA9656A3E08F}"/>
              </a:ext>
            </a:extLst>
          </p:cNvPr>
          <p:cNvCxnSpPr>
            <a:cxnSpLocks/>
            <a:stCxn id="35" idx="2"/>
            <a:endCxn id="67" idx="2"/>
          </p:cNvCxnSpPr>
          <p:nvPr/>
        </p:nvCxnSpPr>
        <p:spPr>
          <a:xfrm rot="10800000" flipH="1">
            <a:off x="427554" y="1719982"/>
            <a:ext cx="46811" cy="1283080"/>
          </a:xfrm>
          <a:prstGeom prst="curvedConnector3">
            <a:avLst>
              <a:gd name="adj1" fmla="val -4883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Connecteur droit 77">
            <a:extLst>
              <a:ext uri="{FF2B5EF4-FFF2-40B4-BE49-F238E27FC236}">
                <a16:creationId xmlns:a16="http://schemas.microsoft.com/office/drawing/2014/main" id="{47976C85-831D-40F7-A201-A9B0CB55D712}"/>
              </a:ext>
            </a:extLst>
          </p:cNvPr>
          <p:cNvCxnSpPr>
            <a:cxnSpLocks/>
          </p:cNvCxnSpPr>
          <p:nvPr/>
        </p:nvCxnSpPr>
        <p:spPr>
          <a:xfrm>
            <a:off x="80640" y="2361522"/>
            <a:ext cx="232413" cy="0"/>
          </a:xfrm>
          <a:prstGeom prst="line">
            <a:avLst/>
          </a:prstGeom>
        </p:spPr>
        <p:style>
          <a:lnRef idx="1">
            <a:schemeClr val="accent1"/>
          </a:lnRef>
          <a:fillRef idx="0">
            <a:schemeClr val="accent1"/>
          </a:fillRef>
          <a:effectRef idx="0">
            <a:schemeClr val="accent1"/>
          </a:effectRef>
          <a:fontRef idx="minor">
            <a:schemeClr val="tx1"/>
          </a:fontRef>
        </p:style>
      </p:cxnSp>
      <p:sp>
        <p:nvSpPr>
          <p:cNvPr id="79" name="ZoneTexte 78">
            <a:extLst>
              <a:ext uri="{FF2B5EF4-FFF2-40B4-BE49-F238E27FC236}">
                <a16:creationId xmlns:a16="http://schemas.microsoft.com/office/drawing/2014/main" id="{908980A8-3750-4D6C-AD0E-A958D2160FAB}"/>
              </a:ext>
            </a:extLst>
          </p:cNvPr>
          <p:cNvSpPr txBox="1"/>
          <p:nvPr/>
        </p:nvSpPr>
        <p:spPr>
          <a:xfrm>
            <a:off x="371161" y="2135723"/>
            <a:ext cx="1140109" cy="400110"/>
          </a:xfrm>
          <a:prstGeom prst="rect">
            <a:avLst/>
          </a:prstGeom>
          <a:noFill/>
        </p:spPr>
        <p:txBody>
          <a:bodyPr wrap="square" rtlCol="0">
            <a:spAutoFit/>
          </a:bodyPr>
          <a:lstStyle/>
          <a:p>
            <a:r>
              <a:rPr lang="fr-FR" sz="1000" dirty="0" err="1"/>
              <a:t>Timer_Lost</a:t>
            </a:r>
            <a:r>
              <a:rPr lang="fr-FR" sz="1000" dirty="0"/>
              <a:t> =0</a:t>
            </a:r>
          </a:p>
          <a:p>
            <a:endParaRPr lang="fr-FR" sz="1000" dirty="0"/>
          </a:p>
        </p:txBody>
      </p:sp>
      <p:sp>
        <p:nvSpPr>
          <p:cNvPr id="80" name="ZoneTexte 79">
            <a:extLst>
              <a:ext uri="{FF2B5EF4-FFF2-40B4-BE49-F238E27FC236}">
                <a16:creationId xmlns:a16="http://schemas.microsoft.com/office/drawing/2014/main" id="{BCFD9E58-9E1B-48E5-AD85-B5A06E9A6BB7}"/>
              </a:ext>
            </a:extLst>
          </p:cNvPr>
          <p:cNvSpPr txBox="1"/>
          <p:nvPr/>
        </p:nvSpPr>
        <p:spPr>
          <a:xfrm>
            <a:off x="1279320" y="1519927"/>
            <a:ext cx="1318869" cy="400110"/>
          </a:xfrm>
          <a:prstGeom prst="rect">
            <a:avLst/>
          </a:prstGeom>
          <a:noFill/>
        </p:spPr>
        <p:txBody>
          <a:bodyPr wrap="square" rtlCol="0">
            <a:spAutoFit/>
          </a:bodyPr>
          <a:lstStyle/>
          <a:p>
            <a:r>
              <a:rPr lang="fr-FR" sz="1000" dirty="0" err="1"/>
              <a:t>Raz_Tempo_Pause</a:t>
            </a:r>
            <a:endParaRPr lang="fr-FR" sz="1000" dirty="0"/>
          </a:p>
          <a:p>
            <a:r>
              <a:rPr lang="fr-FR" sz="1000" dirty="0"/>
              <a:t>Pause</a:t>
            </a:r>
          </a:p>
        </p:txBody>
      </p:sp>
      <p:cxnSp>
        <p:nvCxnSpPr>
          <p:cNvPr id="81" name="Connecteur droit avec flèche 80">
            <a:extLst>
              <a:ext uri="{FF2B5EF4-FFF2-40B4-BE49-F238E27FC236}">
                <a16:creationId xmlns:a16="http://schemas.microsoft.com/office/drawing/2014/main" id="{0F01FF83-9F1A-43FC-9690-57A07C54E055}"/>
              </a:ext>
            </a:extLst>
          </p:cNvPr>
          <p:cNvCxnSpPr>
            <a:cxnSpLocks/>
          </p:cNvCxnSpPr>
          <p:nvPr/>
        </p:nvCxnSpPr>
        <p:spPr>
          <a:xfrm flipH="1">
            <a:off x="10340655" y="4077879"/>
            <a:ext cx="363940" cy="27158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82" name="Connecteur : en angle 81">
            <a:extLst>
              <a:ext uri="{FF2B5EF4-FFF2-40B4-BE49-F238E27FC236}">
                <a16:creationId xmlns:a16="http://schemas.microsoft.com/office/drawing/2014/main" id="{52C43F3F-08FA-44D3-AA59-13B7D4619927}"/>
              </a:ext>
            </a:extLst>
          </p:cNvPr>
          <p:cNvCxnSpPr>
            <a:cxnSpLocks/>
          </p:cNvCxnSpPr>
          <p:nvPr/>
        </p:nvCxnSpPr>
        <p:spPr>
          <a:xfrm>
            <a:off x="9859864" y="2812221"/>
            <a:ext cx="480791" cy="200036"/>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84" name="Connecteur droit avec flèche 83">
            <a:extLst>
              <a:ext uri="{FF2B5EF4-FFF2-40B4-BE49-F238E27FC236}">
                <a16:creationId xmlns:a16="http://schemas.microsoft.com/office/drawing/2014/main" id="{5F79935C-C308-4F87-A7B3-FE8817222DA2}"/>
              </a:ext>
            </a:extLst>
          </p:cNvPr>
          <p:cNvCxnSpPr>
            <a:cxnSpLocks/>
          </p:cNvCxnSpPr>
          <p:nvPr/>
        </p:nvCxnSpPr>
        <p:spPr>
          <a:xfrm flipH="1">
            <a:off x="10878066" y="4948366"/>
            <a:ext cx="58802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2" name="Espace réservé du numéro de diapositive 1">
            <a:extLst>
              <a:ext uri="{FF2B5EF4-FFF2-40B4-BE49-F238E27FC236}">
                <a16:creationId xmlns:a16="http://schemas.microsoft.com/office/drawing/2014/main" id="{3B814E18-8C6B-4500-AB0B-817F2D7922B2}"/>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15</a:t>
            </a:fld>
            <a:endParaRPr lang="fr-FR" sz="1050" b="0" strike="noStrike" spc="-1" dirty="0">
              <a:solidFill>
                <a:schemeClr val="accent2"/>
              </a:solidFill>
              <a:uFill>
                <a:solidFill>
                  <a:srgbClr val="FFFFFF"/>
                </a:solidFill>
              </a:uFill>
              <a:latin typeface="Times New Roman"/>
            </a:endParaRPr>
          </a:p>
        </p:txBody>
      </p:sp>
      <p:sp>
        <p:nvSpPr>
          <p:cNvPr id="23" name="CustomShape 1">
            <a:extLst>
              <a:ext uri="{FF2B5EF4-FFF2-40B4-BE49-F238E27FC236}">
                <a16:creationId xmlns:a16="http://schemas.microsoft.com/office/drawing/2014/main" id="{BD255CA8-A4C3-40E0-8647-2AEE4F914B2C}"/>
              </a:ext>
            </a:extLst>
          </p:cNvPr>
          <p:cNvSpPr/>
          <p:nvPr/>
        </p:nvSpPr>
        <p:spPr>
          <a:xfrm>
            <a:off x="5332969" y="298237"/>
            <a:ext cx="4203031"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pc="-1" dirty="0">
                <a:solidFill>
                  <a:srgbClr val="99CB38"/>
                </a:solidFill>
                <a:uFill>
                  <a:solidFill>
                    <a:srgbClr val="FFFFFF"/>
                  </a:solidFill>
                </a:uFill>
                <a:latin typeface="Calibri"/>
              </a:rPr>
              <a:t>Résultat Simulation</a:t>
            </a:r>
            <a:endParaRPr lang="fr-FR" sz="36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406104361"/>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26" presetClass="emph" presetSubtype="0" repeatCount="indefinite" fill="hold" nodeType="withEffect">
                                  <p:stCondLst>
                                    <p:cond delay="0"/>
                                  </p:stCondLst>
                                  <p:endCondLst>
                                    <p:cond evt="onNext" delay="0">
                                      <p:tgtEl>
                                        <p:sldTgt/>
                                      </p:tgtEl>
                                    </p:cond>
                                  </p:endCondLst>
                                  <p:childTnLst>
                                    <p:animEffect transition="out" filter="fade">
                                      <p:cBhvr>
                                        <p:cTn id="8" dur="1000" tmFilter="0, 0; .2, .5; .8, .5; 1, 0"/>
                                        <p:tgtEl>
                                          <p:spTgt spid="81"/>
                                        </p:tgtEl>
                                      </p:cBhvr>
                                    </p:animEffect>
                                    <p:animScale>
                                      <p:cBhvr>
                                        <p:cTn id="9" dur="500" autoRev="1" fill="hold"/>
                                        <p:tgtEl>
                                          <p:spTgt spid="81"/>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2"/>
                                        </p:tgtEl>
                                        <p:attrNameLst>
                                          <p:attrName>style.visibility</p:attrName>
                                        </p:attrNameLst>
                                      </p:cBhvr>
                                      <p:to>
                                        <p:strVal val="visible"/>
                                      </p:to>
                                    </p:set>
                                  </p:childTnLst>
                                </p:cTn>
                              </p:par>
                              <p:par>
                                <p:cTn id="14" presetID="26" presetClass="emph" presetSubtype="0" repeatCount="indefinite" fill="hold" nodeType="withEffect">
                                  <p:stCondLst>
                                    <p:cond delay="0"/>
                                  </p:stCondLst>
                                  <p:endCondLst>
                                    <p:cond evt="onNext" delay="0">
                                      <p:tgtEl>
                                        <p:sldTgt/>
                                      </p:tgtEl>
                                    </p:cond>
                                  </p:endCondLst>
                                  <p:childTnLst>
                                    <p:animEffect transition="out" filter="fade">
                                      <p:cBhvr>
                                        <p:cTn id="15" dur="1000" tmFilter="0, 0; .2, .5; .8, .5; 1, 0"/>
                                        <p:tgtEl>
                                          <p:spTgt spid="82"/>
                                        </p:tgtEl>
                                      </p:cBhvr>
                                    </p:animEffect>
                                    <p:animScale>
                                      <p:cBhvr>
                                        <p:cTn id="16" dur="500" autoRev="1" fill="hold"/>
                                        <p:tgtEl>
                                          <p:spTgt spid="82"/>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8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26" presetClass="emph" presetSubtype="0" repeatCount="indefinite" fill="hold" nodeType="withEffect">
                                  <p:stCondLst>
                                    <p:cond delay="0"/>
                                  </p:stCondLst>
                                  <p:endCondLst>
                                    <p:cond evt="onNext" delay="0">
                                      <p:tgtEl>
                                        <p:sldTgt/>
                                      </p:tgtEl>
                                    </p:cond>
                                  </p:endCondLst>
                                  <p:childTnLst>
                                    <p:animEffect transition="out" filter="fade">
                                      <p:cBhvr>
                                        <p:cTn id="26" dur="1000" tmFilter="0, 0; .2, .5; .8, .5; 1, 0"/>
                                        <p:tgtEl>
                                          <p:spTgt spid="84"/>
                                        </p:tgtEl>
                                      </p:cBhvr>
                                    </p:animEffect>
                                    <p:animScale>
                                      <p:cBhvr>
                                        <p:cTn id="27" dur="500" autoRev="1" fill="hold"/>
                                        <p:tgtEl>
                                          <p:spTgt spid="84"/>
                                        </p:tgtEl>
                                      </p:cBhvr>
                                      <p:by x="105000" y="105000"/>
                                    </p:animScale>
                                  </p:childTnLst>
                                </p:cTn>
                              </p:par>
                              <p:par>
                                <p:cTn id="28" presetID="1" presetClass="entr" presetSubtype="0" fill="hold" grpId="0" nodeType="withEffect">
                                  <p:stCondLst>
                                    <p:cond delay="0"/>
                                  </p:stCondLst>
                                  <p:childTnLst>
                                    <p:set>
                                      <p:cBhvr>
                                        <p:cTn id="29" dur="1" fill="hold">
                                          <p:stCondLst>
                                            <p:cond delay="0"/>
                                          </p:stCondLst>
                                        </p:cTn>
                                        <p:tgtEl>
                                          <p:spTgt spid="7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7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9" grpId="0"/>
      <p:bldP spid="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Image 2"/>
          <p:cNvPicPr/>
          <p:nvPr/>
        </p:nvPicPr>
        <p:blipFill>
          <a:blip r:embed="rId3"/>
          <a:stretch/>
        </p:blipFill>
        <p:spPr>
          <a:xfrm>
            <a:off x="80640" y="118440"/>
            <a:ext cx="2484000" cy="999360"/>
          </a:xfrm>
          <a:prstGeom prst="rect">
            <a:avLst/>
          </a:prstGeom>
          <a:ln>
            <a:noFill/>
          </a:ln>
        </p:spPr>
      </p:pic>
      <p:pic>
        <p:nvPicPr>
          <p:cNvPr id="88" name="Image 4"/>
          <p:cNvPicPr/>
          <p:nvPr/>
        </p:nvPicPr>
        <p:blipFill>
          <a:blip r:embed="rId4"/>
          <a:stretch/>
        </p:blipFill>
        <p:spPr>
          <a:xfrm>
            <a:off x="2733714" y="899460"/>
            <a:ext cx="9453576" cy="5059080"/>
          </a:xfrm>
          <a:prstGeom prst="rect">
            <a:avLst/>
          </a:prstGeom>
          <a:ln>
            <a:noFill/>
          </a:ln>
        </p:spPr>
      </p:pic>
      <p:sp>
        <p:nvSpPr>
          <p:cNvPr id="11" name="Ellipse 10">
            <a:extLst>
              <a:ext uri="{FF2B5EF4-FFF2-40B4-BE49-F238E27FC236}">
                <a16:creationId xmlns:a16="http://schemas.microsoft.com/office/drawing/2014/main" id="{205D226F-0D41-4137-81FF-03CA17E3DA63}"/>
              </a:ext>
            </a:extLst>
          </p:cNvPr>
          <p:cNvSpPr/>
          <p:nvPr/>
        </p:nvSpPr>
        <p:spPr>
          <a:xfrm>
            <a:off x="431041" y="1985211"/>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S2</a:t>
            </a:r>
          </a:p>
        </p:txBody>
      </p:sp>
      <p:cxnSp>
        <p:nvCxnSpPr>
          <p:cNvPr id="12" name="Connecteur droit avec flèche 11">
            <a:extLst>
              <a:ext uri="{FF2B5EF4-FFF2-40B4-BE49-F238E27FC236}">
                <a16:creationId xmlns:a16="http://schemas.microsoft.com/office/drawing/2014/main" id="{1E1A5F59-91FD-441E-AC05-A53F2B2E746F}"/>
              </a:ext>
            </a:extLst>
          </p:cNvPr>
          <p:cNvCxnSpPr/>
          <p:nvPr/>
        </p:nvCxnSpPr>
        <p:spPr>
          <a:xfrm>
            <a:off x="824666" y="2772611"/>
            <a:ext cx="0" cy="67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8DF43432-9911-405F-A7FD-B209D4352A98}"/>
              </a:ext>
            </a:extLst>
          </p:cNvPr>
          <p:cNvSpPr/>
          <p:nvPr/>
        </p:nvSpPr>
        <p:spPr>
          <a:xfrm>
            <a:off x="385440" y="3452191"/>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S7</a:t>
            </a:r>
          </a:p>
        </p:txBody>
      </p:sp>
      <p:cxnSp>
        <p:nvCxnSpPr>
          <p:cNvPr id="15" name="Connecteur droit 14">
            <a:extLst>
              <a:ext uri="{FF2B5EF4-FFF2-40B4-BE49-F238E27FC236}">
                <a16:creationId xmlns:a16="http://schemas.microsoft.com/office/drawing/2014/main" id="{2D202C28-665D-41DF-8399-AE3825890869}"/>
              </a:ext>
            </a:extLst>
          </p:cNvPr>
          <p:cNvCxnSpPr>
            <a:cxnSpLocks/>
          </p:cNvCxnSpPr>
          <p:nvPr/>
        </p:nvCxnSpPr>
        <p:spPr>
          <a:xfrm>
            <a:off x="655592" y="3079733"/>
            <a:ext cx="28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25AE0354-EEAA-4895-8D1D-527CC8A9F190}"/>
              </a:ext>
            </a:extLst>
          </p:cNvPr>
          <p:cNvSpPr txBox="1"/>
          <p:nvPr/>
        </p:nvSpPr>
        <p:spPr>
          <a:xfrm>
            <a:off x="934745" y="2956622"/>
            <a:ext cx="1945901" cy="252698"/>
          </a:xfrm>
          <a:prstGeom prst="rect">
            <a:avLst/>
          </a:prstGeom>
          <a:noFill/>
        </p:spPr>
        <p:txBody>
          <a:bodyPr wrap="square" rtlCol="0">
            <a:spAutoFit/>
          </a:bodyPr>
          <a:lstStyle/>
          <a:p>
            <a:r>
              <a:rPr lang="fr-FR" sz="1000" dirty="0" err="1"/>
              <a:t>No_Brick</a:t>
            </a:r>
            <a:endParaRPr lang="fr-FR" sz="1000" dirty="0"/>
          </a:p>
        </p:txBody>
      </p:sp>
      <p:sp>
        <p:nvSpPr>
          <p:cNvPr id="17" name="ZoneTexte 16">
            <a:extLst>
              <a:ext uri="{FF2B5EF4-FFF2-40B4-BE49-F238E27FC236}">
                <a16:creationId xmlns:a16="http://schemas.microsoft.com/office/drawing/2014/main" id="{6EF6F95B-F2F3-4118-9F60-8C8BFAFB5BFC}"/>
              </a:ext>
            </a:extLst>
          </p:cNvPr>
          <p:cNvSpPr txBox="1"/>
          <p:nvPr/>
        </p:nvSpPr>
        <p:spPr>
          <a:xfrm>
            <a:off x="1200648" y="2255800"/>
            <a:ext cx="1465163" cy="246221"/>
          </a:xfrm>
          <a:prstGeom prst="rect">
            <a:avLst/>
          </a:prstGeom>
          <a:noFill/>
        </p:spPr>
        <p:txBody>
          <a:bodyPr wrap="square" rtlCol="0">
            <a:spAutoFit/>
          </a:bodyPr>
          <a:lstStyle/>
          <a:p>
            <a:r>
              <a:rPr lang="fr-FR" sz="1000" dirty="0" err="1"/>
              <a:t>Raz_Tempo_Pause</a:t>
            </a:r>
            <a:endParaRPr lang="fr-FR" sz="1000" dirty="0"/>
          </a:p>
        </p:txBody>
      </p:sp>
      <p:sp>
        <p:nvSpPr>
          <p:cNvPr id="18" name="ZoneTexte 17">
            <a:extLst>
              <a:ext uri="{FF2B5EF4-FFF2-40B4-BE49-F238E27FC236}">
                <a16:creationId xmlns:a16="http://schemas.microsoft.com/office/drawing/2014/main" id="{5F1179CF-16DD-4B3C-87AA-08E862324C5A}"/>
              </a:ext>
            </a:extLst>
          </p:cNvPr>
          <p:cNvSpPr txBox="1"/>
          <p:nvPr/>
        </p:nvSpPr>
        <p:spPr>
          <a:xfrm>
            <a:off x="1190399" y="3722780"/>
            <a:ext cx="1465163" cy="246221"/>
          </a:xfrm>
          <a:prstGeom prst="rect">
            <a:avLst/>
          </a:prstGeom>
          <a:noFill/>
        </p:spPr>
        <p:txBody>
          <a:bodyPr wrap="square" rtlCol="0">
            <a:spAutoFit/>
          </a:bodyPr>
          <a:lstStyle/>
          <a:p>
            <a:r>
              <a:rPr lang="fr-FR" sz="1000" dirty="0" err="1"/>
              <a:t>Brick_Win</a:t>
            </a:r>
            <a:endParaRPr lang="fr-FR" sz="1000" dirty="0"/>
          </a:p>
        </p:txBody>
      </p:sp>
      <p:cxnSp>
        <p:nvCxnSpPr>
          <p:cNvPr id="19" name="Connecteur : en angle 18">
            <a:extLst>
              <a:ext uri="{FF2B5EF4-FFF2-40B4-BE49-F238E27FC236}">
                <a16:creationId xmlns:a16="http://schemas.microsoft.com/office/drawing/2014/main" id="{1B9F5101-B577-4F46-80B6-BA9ADC32D612}"/>
              </a:ext>
            </a:extLst>
          </p:cNvPr>
          <p:cNvCxnSpPr>
            <a:cxnSpLocks/>
          </p:cNvCxnSpPr>
          <p:nvPr/>
        </p:nvCxnSpPr>
        <p:spPr>
          <a:xfrm flipV="1">
            <a:off x="9302504" y="2092000"/>
            <a:ext cx="568920" cy="163800"/>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0" name="Connecteur droit avec flèche 19">
            <a:extLst>
              <a:ext uri="{FF2B5EF4-FFF2-40B4-BE49-F238E27FC236}">
                <a16:creationId xmlns:a16="http://schemas.microsoft.com/office/drawing/2014/main" id="{441883AD-B833-47DB-AB1F-3FD3B512C690}"/>
              </a:ext>
            </a:extLst>
          </p:cNvPr>
          <p:cNvCxnSpPr>
            <a:cxnSpLocks/>
          </p:cNvCxnSpPr>
          <p:nvPr/>
        </p:nvCxnSpPr>
        <p:spPr>
          <a:xfrm flipH="1">
            <a:off x="10208308" y="4626185"/>
            <a:ext cx="535892"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2" name="Connecteur : en angle 1">
            <a:extLst>
              <a:ext uri="{FF2B5EF4-FFF2-40B4-BE49-F238E27FC236}">
                <a16:creationId xmlns:a16="http://schemas.microsoft.com/office/drawing/2014/main" id="{4CA3AE09-9D7E-45F6-A282-F9F384DB0569}"/>
              </a:ext>
            </a:extLst>
          </p:cNvPr>
          <p:cNvCxnSpPr>
            <a:cxnSpLocks/>
          </p:cNvCxnSpPr>
          <p:nvPr/>
        </p:nvCxnSpPr>
        <p:spPr>
          <a:xfrm flipV="1">
            <a:off x="9600896" y="2251159"/>
            <a:ext cx="568920" cy="163800"/>
          </a:xfrm>
          <a:prstGeom prst="bent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ce réservé du numéro de diapositive 2">
            <a:extLst>
              <a:ext uri="{FF2B5EF4-FFF2-40B4-BE49-F238E27FC236}">
                <a16:creationId xmlns:a16="http://schemas.microsoft.com/office/drawing/2014/main" id="{E5C08ED5-C4EC-4BFC-A4BF-2D64092D0BC7}"/>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16</a:t>
            </a:fld>
            <a:endParaRPr lang="fr-FR" sz="1050" b="0" strike="noStrike" spc="-1" dirty="0">
              <a:solidFill>
                <a:schemeClr val="accent2"/>
              </a:solidFill>
              <a:uFill>
                <a:solidFill>
                  <a:srgbClr val="FFFFFF"/>
                </a:solidFill>
              </a:uFill>
              <a:latin typeface="Times New Roman"/>
            </a:endParaRPr>
          </a:p>
        </p:txBody>
      </p:sp>
      <p:sp>
        <p:nvSpPr>
          <p:cNvPr id="21" name="CustomShape 1">
            <a:extLst>
              <a:ext uri="{FF2B5EF4-FFF2-40B4-BE49-F238E27FC236}">
                <a16:creationId xmlns:a16="http://schemas.microsoft.com/office/drawing/2014/main" id="{FF179287-23C3-4089-9502-E96C01615045}"/>
              </a:ext>
            </a:extLst>
          </p:cNvPr>
          <p:cNvSpPr/>
          <p:nvPr/>
        </p:nvSpPr>
        <p:spPr>
          <a:xfrm>
            <a:off x="5358986" y="221901"/>
            <a:ext cx="4203031"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pc="-1" dirty="0">
                <a:solidFill>
                  <a:srgbClr val="99CB38"/>
                </a:solidFill>
                <a:uFill>
                  <a:solidFill>
                    <a:srgbClr val="FFFFFF"/>
                  </a:solidFill>
                </a:uFill>
                <a:latin typeface="Calibri"/>
              </a:rPr>
              <a:t>Résultat Simulation</a:t>
            </a:r>
            <a:endParaRPr lang="fr-FR" sz="36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336669698"/>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26" presetClass="emph" presetSubtype="0" repeatCount="indefinite" fill="hold" nodeType="withEffect">
                                  <p:stCondLst>
                                    <p:cond delay="0"/>
                                  </p:stCondLst>
                                  <p:endCondLst>
                                    <p:cond evt="onNext" delay="0">
                                      <p:tgtEl>
                                        <p:sldTgt/>
                                      </p:tgtEl>
                                    </p:cond>
                                  </p:endCondLst>
                                  <p:childTnLst>
                                    <p:animEffect transition="out" filter="fade">
                                      <p:cBhvr>
                                        <p:cTn id="8" dur="1000" tmFilter="0, 0; .2, .5; .8, .5; 1, 0"/>
                                        <p:tgtEl>
                                          <p:spTgt spid="19"/>
                                        </p:tgtEl>
                                      </p:cBhvr>
                                    </p:animEffect>
                                    <p:animScale>
                                      <p:cBhvr>
                                        <p:cTn id="9" dur="500" autoRev="1" fill="hold"/>
                                        <p:tgtEl>
                                          <p:spTgt spid="19"/>
                                        </p:tgtEl>
                                      </p:cBhvr>
                                      <p:by x="105000" y="105000"/>
                                    </p:animScale>
                                  </p:childTnLst>
                                </p:cTn>
                              </p:par>
                              <p:par>
                                <p:cTn id="10" presetID="1"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19"/>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par>
                                <p:cTn id="22" presetID="26" presetClass="emph" presetSubtype="0" repeatCount="indefinite" fill="hold" nodeType="withEffect">
                                  <p:stCondLst>
                                    <p:cond delay="0"/>
                                  </p:stCondLst>
                                  <p:endCondLst>
                                    <p:cond evt="onNext" delay="0">
                                      <p:tgtEl>
                                        <p:sldTgt/>
                                      </p:tgtEl>
                                    </p:cond>
                                  </p:endCondLst>
                                  <p:childTnLst>
                                    <p:animEffect transition="out" filter="fade">
                                      <p:cBhvr>
                                        <p:cTn id="23" dur="1000" tmFilter="0, 0; .2, .5; .8, .5; 1, 0"/>
                                        <p:tgtEl>
                                          <p:spTgt spid="20"/>
                                        </p:tgtEl>
                                      </p:cBhvr>
                                    </p:animEffect>
                                    <p:animScale>
                                      <p:cBhvr>
                                        <p:cTn id="24" dur="500" autoRev="1" fill="hold"/>
                                        <p:tgtEl>
                                          <p:spTgt spid="20"/>
                                        </p:tgtEl>
                                      </p:cBhvr>
                                      <p:by x="105000" y="105000"/>
                                    </p:animScale>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26" presetClass="emph" presetSubtype="0" repeatCount="indefinite" fill="hold" nodeType="withEffect">
                                  <p:stCondLst>
                                    <p:cond delay="0"/>
                                  </p:stCondLst>
                                  <p:endCondLst>
                                    <p:cond evt="onNext" delay="0">
                                      <p:tgtEl>
                                        <p:sldTgt/>
                                      </p:tgtEl>
                                    </p:cond>
                                  </p:endCondLst>
                                  <p:childTnLst>
                                    <p:animEffect transition="out" filter="fade">
                                      <p:cBhvr>
                                        <p:cTn id="34" dur="1000" tmFilter="0, 0; .2, .5; .8, .5; 1, 0"/>
                                        <p:tgtEl>
                                          <p:spTgt spid="2"/>
                                        </p:tgtEl>
                                      </p:cBhvr>
                                    </p:animEffect>
                                    <p:animScale>
                                      <p:cBhvr>
                                        <p:cTn id="35" dur="500" autoRev="1" fill="hold"/>
                                        <p:tgtEl>
                                          <p:spTgt spid="2"/>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Image 2"/>
          <p:cNvPicPr/>
          <p:nvPr/>
        </p:nvPicPr>
        <p:blipFill>
          <a:blip r:embed="rId3"/>
          <a:stretch/>
        </p:blipFill>
        <p:spPr>
          <a:xfrm>
            <a:off x="80640" y="118440"/>
            <a:ext cx="2484000" cy="999360"/>
          </a:xfrm>
          <a:prstGeom prst="rect">
            <a:avLst/>
          </a:prstGeom>
          <a:ln>
            <a:noFill/>
          </a:ln>
        </p:spPr>
      </p:pic>
      <p:sp>
        <p:nvSpPr>
          <p:cNvPr id="4" name="Cercle : creux 3">
            <a:extLst>
              <a:ext uri="{FF2B5EF4-FFF2-40B4-BE49-F238E27FC236}">
                <a16:creationId xmlns:a16="http://schemas.microsoft.com/office/drawing/2014/main" id="{54D4AB7E-FDF3-4735-8D2B-046EABFC8AE7}"/>
              </a:ext>
            </a:extLst>
          </p:cNvPr>
          <p:cNvSpPr/>
          <p:nvPr/>
        </p:nvSpPr>
        <p:spPr>
          <a:xfrm>
            <a:off x="4513591" y="118440"/>
            <a:ext cx="804960" cy="812800"/>
          </a:xfrm>
          <a:prstGeom prst="donut">
            <a:avLst>
              <a:gd name="adj" fmla="val 677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S0</a:t>
            </a:r>
          </a:p>
        </p:txBody>
      </p:sp>
      <p:sp>
        <p:nvSpPr>
          <p:cNvPr id="5" name="Ellipse 4">
            <a:extLst>
              <a:ext uri="{FF2B5EF4-FFF2-40B4-BE49-F238E27FC236}">
                <a16:creationId xmlns:a16="http://schemas.microsoft.com/office/drawing/2014/main" id="{53E61079-BAE2-4157-9F1D-CCA1366B93DE}"/>
              </a:ext>
            </a:extLst>
          </p:cNvPr>
          <p:cNvSpPr/>
          <p:nvPr/>
        </p:nvSpPr>
        <p:spPr>
          <a:xfrm>
            <a:off x="4513591" y="1610820"/>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S1</a:t>
            </a:r>
          </a:p>
        </p:txBody>
      </p:sp>
      <p:cxnSp>
        <p:nvCxnSpPr>
          <p:cNvPr id="6" name="Connecteur droit avec flèche 5">
            <a:extLst>
              <a:ext uri="{FF2B5EF4-FFF2-40B4-BE49-F238E27FC236}">
                <a16:creationId xmlns:a16="http://schemas.microsoft.com/office/drawing/2014/main" id="{D34D87F8-73C8-447C-8C42-BA65DA611EE4}"/>
              </a:ext>
            </a:extLst>
          </p:cNvPr>
          <p:cNvCxnSpPr>
            <a:stCxn id="4" idx="4"/>
            <a:endCxn id="5" idx="0"/>
          </p:cNvCxnSpPr>
          <p:nvPr/>
        </p:nvCxnSpPr>
        <p:spPr>
          <a:xfrm>
            <a:off x="4916071" y="931240"/>
            <a:ext cx="0" cy="679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99D10A63-C50C-4C8E-AF49-7355A11B1362}"/>
              </a:ext>
            </a:extLst>
          </p:cNvPr>
          <p:cNvCxnSpPr/>
          <p:nvPr/>
        </p:nvCxnSpPr>
        <p:spPr>
          <a:xfrm>
            <a:off x="4691316" y="1267855"/>
            <a:ext cx="4318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10A33241-A785-401C-95F3-65A5A280734D}"/>
              </a:ext>
            </a:extLst>
          </p:cNvPr>
          <p:cNvSpPr txBox="1"/>
          <p:nvPr/>
        </p:nvSpPr>
        <p:spPr>
          <a:xfrm>
            <a:off x="5200589" y="1147919"/>
            <a:ext cx="804943" cy="246221"/>
          </a:xfrm>
          <a:prstGeom prst="rect">
            <a:avLst/>
          </a:prstGeom>
          <a:noFill/>
        </p:spPr>
        <p:txBody>
          <a:bodyPr wrap="square" rtlCol="0">
            <a:spAutoFit/>
          </a:bodyPr>
          <a:lstStyle/>
          <a:p>
            <a:r>
              <a:rPr lang="fr-FR" sz="1000" dirty="0" err="1"/>
              <a:t>Pause_Rqt</a:t>
            </a:r>
            <a:endParaRPr lang="fr-FR" sz="1000" dirty="0"/>
          </a:p>
        </p:txBody>
      </p:sp>
      <p:sp>
        <p:nvSpPr>
          <p:cNvPr id="10" name="ZoneTexte 9">
            <a:extLst>
              <a:ext uri="{FF2B5EF4-FFF2-40B4-BE49-F238E27FC236}">
                <a16:creationId xmlns:a16="http://schemas.microsoft.com/office/drawing/2014/main" id="{BD0CDDD4-C248-425B-8FCF-D953B5DBF39C}"/>
              </a:ext>
            </a:extLst>
          </p:cNvPr>
          <p:cNvSpPr txBox="1"/>
          <p:nvPr/>
        </p:nvSpPr>
        <p:spPr>
          <a:xfrm>
            <a:off x="5318551" y="324785"/>
            <a:ext cx="1318869" cy="400110"/>
          </a:xfrm>
          <a:prstGeom prst="rect">
            <a:avLst/>
          </a:prstGeom>
          <a:noFill/>
        </p:spPr>
        <p:txBody>
          <a:bodyPr wrap="square" rtlCol="0">
            <a:spAutoFit/>
          </a:bodyPr>
          <a:lstStyle/>
          <a:p>
            <a:r>
              <a:rPr lang="fr-FR" sz="1000" dirty="0" err="1"/>
              <a:t>Raz_Tempo_Pause</a:t>
            </a:r>
            <a:endParaRPr lang="fr-FR" sz="1000" dirty="0"/>
          </a:p>
          <a:p>
            <a:r>
              <a:rPr lang="fr-FR" sz="1000" dirty="0"/>
              <a:t>Pause</a:t>
            </a:r>
          </a:p>
        </p:txBody>
      </p:sp>
      <p:sp>
        <p:nvSpPr>
          <p:cNvPr id="11" name="ZoneTexte 10">
            <a:extLst>
              <a:ext uri="{FF2B5EF4-FFF2-40B4-BE49-F238E27FC236}">
                <a16:creationId xmlns:a16="http://schemas.microsoft.com/office/drawing/2014/main" id="{E66BD2D0-4CC9-475A-B72D-628D1BECB037}"/>
              </a:ext>
            </a:extLst>
          </p:cNvPr>
          <p:cNvSpPr txBox="1"/>
          <p:nvPr/>
        </p:nvSpPr>
        <p:spPr>
          <a:xfrm>
            <a:off x="5272950" y="1881409"/>
            <a:ext cx="1465163" cy="246221"/>
          </a:xfrm>
          <a:prstGeom prst="rect">
            <a:avLst/>
          </a:prstGeom>
          <a:noFill/>
        </p:spPr>
        <p:txBody>
          <a:bodyPr wrap="square" rtlCol="0">
            <a:spAutoFit/>
          </a:bodyPr>
          <a:lstStyle/>
          <a:p>
            <a:r>
              <a:rPr lang="fr-FR" sz="1000" dirty="0" err="1"/>
              <a:t>Update_Tempo_Pause</a:t>
            </a:r>
            <a:endParaRPr lang="fr-FR" sz="1000" dirty="0"/>
          </a:p>
        </p:txBody>
      </p:sp>
      <p:cxnSp>
        <p:nvCxnSpPr>
          <p:cNvPr id="12" name="Connecteur droit avec flèche 11">
            <a:extLst>
              <a:ext uri="{FF2B5EF4-FFF2-40B4-BE49-F238E27FC236}">
                <a16:creationId xmlns:a16="http://schemas.microsoft.com/office/drawing/2014/main" id="{E7832C1E-DD51-4453-90D7-937A1604F2FB}"/>
              </a:ext>
            </a:extLst>
          </p:cNvPr>
          <p:cNvCxnSpPr>
            <a:cxnSpLocks/>
            <a:stCxn id="5" idx="4"/>
            <a:endCxn id="15" idx="0"/>
          </p:cNvCxnSpPr>
          <p:nvPr/>
        </p:nvCxnSpPr>
        <p:spPr>
          <a:xfrm>
            <a:off x="4916071" y="2398220"/>
            <a:ext cx="0" cy="612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6B86176D-6794-4DB1-9993-7B9AE4CCD5D8}"/>
              </a:ext>
            </a:extLst>
          </p:cNvPr>
          <p:cNvCxnSpPr>
            <a:cxnSpLocks/>
          </p:cNvCxnSpPr>
          <p:nvPr/>
        </p:nvCxnSpPr>
        <p:spPr>
          <a:xfrm>
            <a:off x="4809278" y="2625031"/>
            <a:ext cx="2880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76EB5801-EECC-4362-9B95-F71A71F2E043}"/>
                  </a:ext>
                </a:extLst>
              </p:cNvPr>
              <p:cNvSpPr txBox="1"/>
              <p:nvPr/>
            </p:nvSpPr>
            <p:spPr>
              <a:xfrm>
                <a:off x="5088431" y="2501920"/>
                <a:ext cx="1945901" cy="252698"/>
              </a:xfrm>
              <a:prstGeom prst="rect">
                <a:avLst/>
              </a:prstGeom>
              <a:noFill/>
            </p:spPr>
            <p:txBody>
              <a:bodyPr wrap="square" rtlCol="0">
                <a:spAutoFit/>
              </a:bodyPr>
              <a:lstStyle/>
              <a:p>
                <a14:m>
                  <m:oMath xmlns:m="http://schemas.openxmlformats.org/officeDocument/2006/math">
                    <m:acc>
                      <m:accPr>
                        <m:chr m:val="̅"/>
                        <m:ctrlPr>
                          <a:rPr lang="fr-FR" sz="1000" i="1" smtClean="0">
                            <a:latin typeface="Cambria Math" panose="02040503050406030204" pitchFamily="18" charset="0"/>
                          </a:rPr>
                        </m:ctrlPr>
                      </m:accPr>
                      <m:e>
                        <m:r>
                          <m:rPr>
                            <m:nor/>
                          </m:rPr>
                          <a:rPr lang="fr-FR" sz="1000" dirty="0"/>
                          <m:t>Pause</m:t>
                        </m:r>
                        <m:r>
                          <m:rPr>
                            <m:nor/>
                          </m:rPr>
                          <a:rPr lang="fr-FR" sz="1000" dirty="0"/>
                          <m:t>_</m:t>
                        </m:r>
                        <m:r>
                          <m:rPr>
                            <m:nor/>
                          </m:rPr>
                          <a:rPr lang="fr-FR" sz="1000" dirty="0"/>
                          <m:t>Rqt</m:t>
                        </m:r>
                        <m:r>
                          <m:rPr>
                            <m:nor/>
                          </m:rPr>
                          <a:rPr lang="fr-FR" sz="1000" dirty="0"/>
                          <m:t> </m:t>
                        </m:r>
                      </m:e>
                    </m:acc>
                  </m:oMath>
                </a14:m>
                <a:r>
                  <a:rPr lang="fr-FR" sz="1000" dirty="0"/>
                  <a:t>.</a:t>
                </a:r>
                <a:r>
                  <a:rPr lang="fr-FR" sz="1000" dirty="0" err="1"/>
                  <a:t>Fin_Tempo_Pause</a:t>
                </a:r>
                <a:endParaRPr lang="fr-FR" sz="1000" dirty="0"/>
              </a:p>
            </p:txBody>
          </p:sp>
        </mc:Choice>
        <mc:Fallback xmlns="">
          <p:sp>
            <p:nvSpPr>
              <p:cNvPr id="14" name="ZoneTexte 13">
                <a:extLst>
                  <a:ext uri="{FF2B5EF4-FFF2-40B4-BE49-F238E27FC236}">
                    <a16:creationId xmlns:a16="http://schemas.microsoft.com/office/drawing/2014/main" id="{76EB5801-EECC-4362-9B95-F71A71F2E043}"/>
                  </a:ext>
                </a:extLst>
              </p:cNvPr>
              <p:cNvSpPr txBox="1">
                <a:spLocks noRot="1" noChangeAspect="1" noMove="1" noResize="1" noEditPoints="1" noAdjustHandles="1" noChangeArrowheads="1" noChangeShapeType="1" noTextEdit="1"/>
              </p:cNvSpPr>
              <p:nvPr/>
            </p:nvSpPr>
            <p:spPr>
              <a:xfrm>
                <a:off x="5088431" y="2501920"/>
                <a:ext cx="1945901" cy="252698"/>
              </a:xfrm>
              <a:prstGeom prst="rect">
                <a:avLst/>
              </a:prstGeom>
              <a:blipFill>
                <a:blip r:embed="rId4"/>
                <a:stretch>
                  <a:fillRect b="-11905"/>
                </a:stretch>
              </a:blipFill>
            </p:spPr>
            <p:txBody>
              <a:bodyPr/>
              <a:lstStyle/>
              <a:p>
                <a:r>
                  <a:rPr lang="fr-FR">
                    <a:noFill/>
                  </a:rPr>
                  <a:t> </a:t>
                </a:r>
              </a:p>
            </p:txBody>
          </p:sp>
        </mc:Fallback>
      </mc:AlternateContent>
      <p:sp>
        <p:nvSpPr>
          <p:cNvPr id="15" name="Ellipse 14">
            <a:extLst>
              <a:ext uri="{FF2B5EF4-FFF2-40B4-BE49-F238E27FC236}">
                <a16:creationId xmlns:a16="http://schemas.microsoft.com/office/drawing/2014/main" id="{D64C7CE6-8C52-4DF7-A87B-8B3C955E6541}"/>
              </a:ext>
            </a:extLst>
          </p:cNvPr>
          <p:cNvSpPr/>
          <p:nvPr/>
        </p:nvSpPr>
        <p:spPr>
          <a:xfrm>
            <a:off x="4513591" y="3011096"/>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S2</a:t>
            </a:r>
          </a:p>
        </p:txBody>
      </p:sp>
      <p:cxnSp>
        <p:nvCxnSpPr>
          <p:cNvPr id="16" name="Connecteur droit avec flèche 15">
            <a:extLst>
              <a:ext uri="{FF2B5EF4-FFF2-40B4-BE49-F238E27FC236}">
                <a16:creationId xmlns:a16="http://schemas.microsoft.com/office/drawing/2014/main" id="{9DC242A2-EE63-49E6-9311-30DB0BCE6D5E}"/>
              </a:ext>
            </a:extLst>
          </p:cNvPr>
          <p:cNvCxnSpPr>
            <a:cxnSpLocks/>
            <a:stCxn id="15" idx="4"/>
            <a:endCxn id="26" idx="0"/>
          </p:cNvCxnSpPr>
          <p:nvPr/>
        </p:nvCxnSpPr>
        <p:spPr>
          <a:xfrm>
            <a:off x="4916071" y="3798496"/>
            <a:ext cx="0" cy="43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Ellipse 16">
            <a:extLst>
              <a:ext uri="{FF2B5EF4-FFF2-40B4-BE49-F238E27FC236}">
                <a16:creationId xmlns:a16="http://schemas.microsoft.com/office/drawing/2014/main" id="{525DB34B-A735-42A7-8210-0822ED823AC6}"/>
              </a:ext>
            </a:extLst>
          </p:cNvPr>
          <p:cNvSpPr/>
          <p:nvPr/>
        </p:nvSpPr>
        <p:spPr>
          <a:xfrm>
            <a:off x="2116321" y="4291248"/>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S3</a:t>
            </a:r>
          </a:p>
        </p:txBody>
      </p:sp>
      <p:cxnSp>
        <p:nvCxnSpPr>
          <p:cNvPr id="19" name="Connecteur droit 18">
            <a:extLst>
              <a:ext uri="{FF2B5EF4-FFF2-40B4-BE49-F238E27FC236}">
                <a16:creationId xmlns:a16="http://schemas.microsoft.com/office/drawing/2014/main" id="{8EE44A35-4D45-4AC8-A396-8079858B1AB1}"/>
              </a:ext>
            </a:extLst>
          </p:cNvPr>
          <p:cNvCxnSpPr>
            <a:cxnSpLocks/>
          </p:cNvCxnSpPr>
          <p:nvPr/>
        </p:nvCxnSpPr>
        <p:spPr>
          <a:xfrm>
            <a:off x="4759693" y="3950906"/>
            <a:ext cx="288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62646F3B-B549-4F28-A927-DD34D99E3563}"/>
              </a:ext>
            </a:extLst>
          </p:cNvPr>
          <p:cNvSpPr txBox="1"/>
          <p:nvPr/>
        </p:nvSpPr>
        <p:spPr>
          <a:xfrm>
            <a:off x="5364152" y="3263389"/>
            <a:ext cx="1465163" cy="246221"/>
          </a:xfrm>
          <a:prstGeom prst="rect">
            <a:avLst/>
          </a:prstGeom>
          <a:noFill/>
        </p:spPr>
        <p:txBody>
          <a:bodyPr wrap="square" rtlCol="0">
            <a:spAutoFit/>
          </a:bodyPr>
          <a:lstStyle/>
          <a:p>
            <a:r>
              <a:rPr lang="fr-FR" sz="1000" dirty="0" err="1"/>
              <a:t>Raz_Tempo_Pause</a:t>
            </a:r>
            <a:endParaRPr lang="fr-FR" sz="1000" dirty="0"/>
          </a:p>
        </p:txBody>
      </p:sp>
      <p:sp>
        <p:nvSpPr>
          <p:cNvPr id="22" name="ZoneTexte 21">
            <a:extLst>
              <a:ext uri="{FF2B5EF4-FFF2-40B4-BE49-F238E27FC236}">
                <a16:creationId xmlns:a16="http://schemas.microsoft.com/office/drawing/2014/main" id="{1280B10F-B085-4E2D-BE33-A512E5D12385}"/>
              </a:ext>
            </a:extLst>
          </p:cNvPr>
          <p:cNvSpPr txBox="1"/>
          <p:nvPr/>
        </p:nvSpPr>
        <p:spPr>
          <a:xfrm>
            <a:off x="2937509" y="4484893"/>
            <a:ext cx="1465163" cy="400110"/>
          </a:xfrm>
          <a:prstGeom prst="rect">
            <a:avLst/>
          </a:prstGeom>
          <a:noFill/>
        </p:spPr>
        <p:txBody>
          <a:bodyPr wrap="square" rtlCol="0">
            <a:spAutoFit/>
          </a:bodyPr>
          <a:lstStyle/>
          <a:p>
            <a:r>
              <a:rPr lang="fr-FR" sz="1000" dirty="0" err="1"/>
              <a:t>Update_Tempo_Pause</a:t>
            </a:r>
            <a:endParaRPr lang="fr-FR" sz="1000" dirty="0"/>
          </a:p>
          <a:p>
            <a:r>
              <a:rPr lang="fr-FR" sz="1000" dirty="0"/>
              <a:t>Pause</a:t>
            </a:r>
          </a:p>
        </p:txBody>
      </p:sp>
      <p:sp>
        <p:nvSpPr>
          <p:cNvPr id="26" name="Ellipse 25">
            <a:extLst>
              <a:ext uri="{FF2B5EF4-FFF2-40B4-BE49-F238E27FC236}">
                <a16:creationId xmlns:a16="http://schemas.microsoft.com/office/drawing/2014/main" id="{60C4859C-3161-4EDB-9089-3E7547D9A701}"/>
              </a:ext>
            </a:extLst>
          </p:cNvPr>
          <p:cNvSpPr/>
          <p:nvPr/>
        </p:nvSpPr>
        <p:spPr>
          <a:xfrm>
            <a:off x="4513591" y="4230496"/>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S4</a:t>
            </a:r>
          </a:p>
        </p:txBody>
      </p:sp>
      <p:cxnSp>
        <p:nvCxnSpPr>
          <p:cNvPr id="27" name="Connecteur droit avec flèche 26">
            <a:extLst>
              <a:ext uri="{FF2B5EF4-FFF2-40B4-BE49-F238E27FC236}">
                <a16:creationId xmlns:a16="http://schemas.microsoft.com/office/drawing/2014/main" id="{E57494B8-77B2-42CA-876B-72B1E69A0879}"/>
              </a:ext>
            </a:extLst>
          </p:cNvPr>
          <p:cNvCxnSpPr>
            <a:cxnSpLocks/>
            <a:stCxn id="26" idx="4"/>
            <a:endCxn id="32" idx="0"/>
          </p:cNvCxnSpPr>
          <p:nvPr/>
        </p:nvCxnSpPr>
        <p:spPr>
          <a:xfrm flipH="1">
            <a:off x="4915522" y="5017896"/>
            <a:ext cx="549" cy="31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FA2A7202-6F9F-4D37-A42D-0FE9AFFA1F6A}"/>
              </a:ext>
            </a:extLst>
          </p:cNvPr>
          <p:cNvSpPr txBox="1"/>
          <p:nvPr/>
        </p:nvSpPr>
        <p:spPr>
          <a:xfrm>
            <a:off x="5318002" y="4471791"/>
            <a:ext cx="1465163" cy="246221"/>
          </a:xfrm>
          <a:prstGeom prst="rect">
            <a:avLst/>
          </a:prstGeom>
          <a:noFill/>
        </p:spPr>
        <p:txBody>
          <a:bodyPr wrap="square" rtlCol="0">
            <a:spAutoFit/>
          </a:bodyPr>
          <a:lstStyle/>
          <a:p>
            <a:r>
              <a:rPr lang="fr-FR" sz="1000" dirty="0" err="1"/>
              <a:t>Load_Timer_Lost</a:t>
            </a:r>
            <a:endParaRPr lang="fr-FR" sz="1000" dirty="0"/>
          </a:p>
        </p:txBody>
      </p:sp>
      <p:sp>
        <p:nvSpPr>
          <p:cNvPr id="29" name="Ellipse 28">
            <a:extLst>
              <a:ext uri="{FF2B5EF4-FFF2-40B4-BE49-F238E27FC236}">
                <a16:creationId xmlns:a16="http://schemas.microsoft.com/office/drawing/2014/main" id="{FC84ACB9-136A-4242-9DDB-4B17DC5BB55A}"/>
              </a:ext>
            </a:extLst>
          </p:cNvPr>
          <p:cNvSpPr/>
          <p:nvPr/>
        </p:nvSpPr>
        <p:spPr>
          <a:xfrm>
            <a:off x="6139504" y="6039700"/>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S6</a:t>
            </a:r>
          </a:p>
        </p:txBody>
      </p:sp>
      <p:cxnSp>
        <p:nvCxnSpPr>
          <p:cNvPr id="30" name="Connecteur droit 29">
            <a:extLst>
              <a:ext uri="{FF2B5EF4-FFF2-40B4-BE49-F238E27FC236}">
                <a16:creationId xmlns:a16="http://schemas.microsoft.com/office/drawing/2014/main" id="{736B88C2-E7E3-4B9C-9041-0AB8F0CF1F01}"/>
              </a:ext>
            </a:extLst>
          </p:cNvPr>
          <p:cNvCxnSpPr>
            <a:cxnSpLocks/>
          </p:cNvCxnSpPr>
          <p:nvPr/>
        </p:nvCxnSpPr>
        <p:spPr>
          <a:xfrm flipV="1">
            <a:off x="5739376" y="6306324"/>
            <a:ext cx="0" cy="252000"/>
          </a:xfrm>
          <a:prstGeom prst="line">
            <a:avLst/>
          </a:prstGeom>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F1133BE7-C82F-4A5D-9CAF-F891E2C069F5}"/>
              </a:ext>
            </a:extLst>
          </p:cNvPr>
          <p:cNvSpPr txBox="1"/>
          <p:nvPr/>
        </p:nvSpPr>
        <p:spPr>
          <a:xfrm>
            <a:off x="4953035" y="6432324"/>
            <a:ext cx="1945901" cy="553998"/>
          </a:xfrm>
          <a:prstGeom prst="rect">
            <a:avLst/>
          </a:prstGeom>
          <a:noFill/>
        </p:spPr>
        <p:txBody>
          <a:bodyPr wrap="square" rtlCol="0">
            <a:spAutoFit/>
          </a:bodyPr>
          <a:lstStyle/>
          <a:p>
            <a:r>
              <a:rPr lang="fr-FR" sz="1000" dirty="0" err="1"/>
              <a:t>Endframe</a:t>
            </a:r>
            <a:r>
              <a:rPr lang="fr-FR" sz="1000" dirty="0"/>
              <a:t>.</a:t>
            </a:r>
          </a:p>
          <a:p>
            <a:r>
              <a:rPr lang="fr-FR" sz="1000" dirty="0" err="1"/>
              <a:t>Timer_Lost</a:t>
            </a:r>
            <a:r>
              <a:rPr lang="fr-FR" sz="1000" dirty="0"/>
              <a:t> &gt;0</a:t>
            </a:r>
          </a:p>
          <a:p>
            <a:endParaRPr lang="fr-FR" sz="1000" dirty="0"/>
          </a:p>
        </p:txBody>
      </p:sp>
      <p:sp>
        <p:nvSpPr>
          <p:cNvPr id="32" name="Ellipse 31">
            <a:extLst>
              <a:ext uri="{FF2B5EF4-FFF2-40B4-BE49-F238E27FC236}">
                <a16:creationId xmlns:a16="http://schemas.microsoft.com/office/drawing/2014/main" id="{9FA5CDCC-691C-4C70-AC0F-095A3D3AD486}"/>
              </a:ext>
            </a:extLst>
          </p:cNvPr>
          <p:cNvSpPr/>
          <p:nvPr/>
        </p:nvSpPr>
        <p:spPr>
          <a:xfrm>
            <a:off x="4513042" y="5336281"/>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S5</a:t>
            </a:r>
          </a:p>
        </p:txBody>
      </p:sp>
      <p:cxnSp>
        <p:nvCxnSpPr>
          <p:cNvPr id="33" name="Connecteur : en angle 32">
            <a:extLst>
              <a:ext uri="{FF2B5EF4-FFF2-40B4-BE49-F238E27FC236}">
                <a16:creationId xmlns:a16="http://schemas.microsoft.com/office/drawing/2014/main" id="{C848E43D-E0FF-4FD9-8B24-B5E59C7C0762}"/>
              </a:ext>
            </a:extLst>
          </p:cNvPr>
          <p:cNvCxnSpPr>
            <a:cxnSpLocks/>
            <a:stCxn id="32" idx="4"/>
            <a:endCxn id="29" idx="2"/>
          </p:cNvCxnSpPr>
          <p:nvPr/>
        </p:nvCxnSpPr>
        <p:spPr>
          <a:xfrm rot="16200000" flipH="1">
            <a:off x="5372654" y="5666549"/>
            <a:ext cx="309719" cy="12239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eur : en arc 33">
            <a:extLst>
              <a:ext uri="{FF2B5EF4-FFF2-40B4-BE49-F238E27FC236}">
                <a16:creationId xmlns:a16="http://schemas.microsoft.com/office/drawing/2014/main" id="{731EF571-E1D9-468F-B689-0D495539D742}"/>
              </a:ext>
            </a:extLst>
          </p:cNvPr>
          <p:cNvCxnSpPr>
            <a:cxnSpLocks/>
            <a:stCxn id="29" idx="0"/>
            <a:endCxn id="32" idx="6"/>
          </p:cNvCxnSpPr>
          <p:nvPr/>
        </p:nvCxnSpPr>
        <p:spPr>
          <a:xfrm rot="16200000" flipV="1">
            <a:off x="5775134" y="5272850"/>
            <a:ext cx="309719" cy="122398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5DAAB447-51D4-4296-ADF7-3452E7BBEB15}"/>
              </a:ext>
            </a:extLst>
          </p:cNvPr>
          <p:cNvSpPr txBox="1"/>
          <p:nvPr/>
        </p:nvSpPr>
        <p:spPr>
          <a:xfrm>
            <a:off x="5272949" y="5420760"/>
            <a:ext cx="1465163" cy="246221"/>
          </a:xfrm>
          <a:prstGeom prst="rect">
            <a:avLst/>
          </a:prstGeom>
          <a:noFill/>
        </p:spPr>
        <p:txBody>
          <a:bodyPr wrap="square" rtlCol="0">
            <a:spAutoFit/>
          </a:bodyPr>
          <a:lstStyle/>
          <a:p>
            <a:r>
              <a:rPr lang="fr-FR" sz="1000" dirty="0"/>
              <a:t>Pause</a:t>
            </a:r>
          </a:p>
        </p:txBody>
      </p:sp>
      <p:sp>
        <p:nvSpPr>
          <p:cNvPr id="37" name="ZoneTexte 36">
            <a:extLst>
              <a:ext uri="{FF2B5EF4-FFF2-40B4-BE49-F238E27FC236}">
                <a16:creationId xmlns:a16="http://schemas.microsoft.com/office/drawing/2014/main" id="{F08CB9F0-6ACE-4FD8-8175-6CFB18922566}"/>
              </a:ext>
            </a:extLst>
          </p:cNvPr>
          <p:cNvSpPr txBox="1"/>
          <p:nvPr/>
        </p:nvSpPr>
        <p:spPr>
          <a:xfrm>
            <a:off x="6936449" y="6278540"/>
            <a:ext cx="1465163" cy="400110"/>
          </a:xfrm>
          <a:prstGeom prst="rect">
            <a:avLst/>
          </a:prstGeom>
          <a:noFill/>
        </p:spPr>
        <p:txBody>
          <a:bodyPr wrap="square" rtlCol="0">
            <a:spAutoFit/>
          </a:bodyPr>
          <a:lstStyle/>
          <a:p>
            <a:r>
              <a:rPr lang="fr-FR" sz="1000" dirty="0" err="1"/>
              <a:t>Update_Timer_Lost</a:t>
            </a:r>
            <a:endParaRPr lang="fr-FR" sz="1000" dirty="0"/>
          </a:p>
          <a:p>
            <a:r>
              <a:rPr lang="fr-FR" sz="1000" dirty="0"/>
              <a:t>Pause</a:t>
            </a:r>
          </a:p>
        </p:txBody>
      </p:sp>
      <p:sp>
        <p:nvSpPr>
          <p:cNvPr id="63" name="Ellipse 62">
            <a:extLst>
              <a:ext uri="{FF2B5EF4-FFF2-40B4-BE49-F238E27FC236}">
                <a16:creationId xmlns:a16="http://schemas.microsoft.com/office/drawing/2014/main" id="{13257FB8-A2CB-4536-8397-EA3E4C2338D7}"/>
              </a:ext>
            </a:extLst>
          </p:cNvPr>
          <p:cNvSpPr/>
          <p:nvPr/>
        </p:nvSpPr>
        <p:spPr>
          <a:xfrm>
            <a:off x="6909814" y="4291248"/>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S7</a:t>
            </a:r>
          </a:p>
        </p:txBody>
      </p:sp>
      <p:cxnSp>
        <p:nvCxnSpPr>
          <p:cNvPr id="64" name="Connecteur droit 63">
            <a:extLst>
              <a:ext uri="{FF2B5EF4-FFF2-40B4-BE49-F238E27FC236}">
                <a16:creationId xmlns:a16="http://schemas.microsoft.com/office/drawing/2014/main" id="{06AAE0CA-503E-4B04-9C2E-EF0F72B02B28}"/>
              </a:ext>
            </a:extLst>
          </p:cNvPr>
          <p:cNvCxnSpPr>
            <a:cxnSpLocks/>
          </p:cNvCxnSpPr>
          <p:nvPr/>
        </p:nvCxnSpPr>
        <p:spPr>
          <a:xfrm flipH="1" flipV="1">
            <a:off x="7028196" y="3878126"/>
            <a:ext cx="495552" cy="1"/>
          </a:xfrm>
          <a:prstGeom prst="line">
            <a:avLst/>
          </a:prstGeom>
        </p:spPr>
        <p:style>
          <a:lnRef idx="1">
            <a:schemeClr val="accent1"/>
          </a:lnRef>
          <a:fillRef idx="0">
            <a:schemeClr val="accent1"/>
          </a:fillRef>
          <a:effectRef idx="0">
            <a:schemeClr val="accent1"/>
          </a:effectRef>
          <a:fontRef idx="minor">
            <a:schemeClr val="tx1"/>
          </a:fontRef>
        </p:style>
      </p:cxnSp>
      <p:sp>
        <p:nvSpPr>
          <p:cNvPr id="65" name="ZoneTexte 64">
            <a:extLst>
              <a:ext uri="{FF2B5EF4-FFF2-40B4-BE49-F238E27FC236}">
                <a16:creationId xmlns:a16="http://schemas.microsoft.com/office/drawing/2014/main" id="{3022F0C8-1E46-45B5-9B56-6DD6698086E7}"/>
              </a:ext>
            </a:extLst>
          </p:cNvPr>
          <p:cNvSpPr txBox="1"/>
          <p:nvPr/>
        </p:nvSpPr>
        <p:spPr>
          <a:xfrm>
            <a:off x="7841423" y="4382482"/>
            <a:ext cx="897670" cy="246221"/>
          </a:xfrm>
          <a:prstGeom prst="rect">
            <a:avLst/>
          </a:prstGeom>
          <a:noFill/>
        </p:spPr>
        <p:txBody>
          <a:bodyPr wrap="square" rtlCol="0">
            <a:spAutoFit/>
          </a:bodyPr>
          <a:lstStyle/>
          <a:p>
            <a:r>
              <a:rPr lang="fr-FR" sz="1000" dirty="0" err="1"/>
              <a:t>Brick_Win</a:t>
            </a:r>
            <a:endParaRPr lang="fr-FR" sz="1000" dirty="0"/>
          </a:p>
        </p:txBody>
      </p:sp>
      <p:cxnSp>
        <p:nvCxnSpPr>
          <p:cNvPr id="61" name="Connecteur : en angle 60">
            <a:extLst>
              <a:ext uri="{FF2B5EF4-FFF2-40B4-BE49-F238E27FC236}">
                <a16:creationId xmlns:a16="http://schemas.microsoft.com/office/drawing/2014/main" id="{753C5001-1123-4671-83F7-389D4A469A07}"/>
              </a:ext>
            </a:extLst>
          </p:cNvPr>
          <p:cNvCxnSpPr>
            <a:cxnSpLocks/>
            <a:endCxn id="17" idx="0"/>
          </p:cNvCxnSpPr>
          <p:nvPr/>
        </p:nvCxnSpPr>
        <p:spPr>
          <a:xfrm rot="10800000" flipV="1">
            <a:off x="2518802" y="3683182"/>
            <a:ext cx="2121439" cy="6080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 en angle 68">
            <a:extLst>
              <a:ext uri="{FF2B5EF4-FFF2-40B4-BE49-F238E27FC236}">
                <a16:creationId xmlns:a16="http://schemas.microsoft.com/office/drawing/2014/main" id="{FD54131E-4B42-4616-96D0-9219012AFFC9}"/>
              </a:ext>
            </a:extLst>
          </p:cNvPr>
          <p:cNvCxnSpPr>
            <a:cxnSpLocks/>
            <a:stCxn id="15" idx="5"/>
            <a:endCxn id="63" idx="0"/>
          </p:cNvCxnSpPr>
          <p:nvPr/>
        </p:nvCxnSpPr>
        <p:spPr>
          <a:xfrm rot="16200000" flipH="1">
            <a:off x="5952448" y="2931402"/>
            <a:ext cx="608064" cy="2111627"/>
          </a:xfrm>
          <a:prstGeom prst="bentConnector3">
            <a:avLst>
              <a:gd name="adj1" fmla="val -127"/>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ZoneTexte 76">
            <a:extLst>
              <a:ext uri="{FF2B5EF4-FFF2-40B4-BE49-F238E27FC236}">
                <a16:creationId xmlns:a16="http://schemas.microsoft.com/office/drawing/2014/main" id="{73026783-CB90-41CB-8FA9-0CE5FA4677F9}"/>
              </a:ext>
            </a:extLst>
          </p:cNvPr>
          <p:cNvSpPr txBox="1"/>
          <p:nvPr/>
        </p:nvSpPr>
        <p:spPr>
          <a:xfrm>
            <a:off x="7596888" y="3752491"/>
            <a:ext cx="925168" cy="246221"/>
          </a:xfrm>
          <a:prstGeom prst="rect">
            <a:avLst/>
          </a:prstGeom>
          <a:noFill/>
        </p:spPr>
        <p:txBody>
          <a:bodyPr wrap="square" rtlCol="0">
            <a:spAutoFit/>
          </a:bodyPr>
          <a:lstStyle/>
          <a:p>
            <a:r>
              <a:rPr lang="fr-FR" sz="1000" dirty="0" err="1"/>
              <a:t>No_Brick</a:t>
            </a:r>
            <a:endParaRPr lang="fr-FR" sz="1000" dirty="0"/>
          </a:p>
        </p:txBody>
      </p:sp>
      <mc:AlternateContent xmlns:mc="http://schemas.openxmlformats.org/markup-compatibility/2006" xmlns:a14="http://schemas.microsoft.com/office/drawing/2010/main">
        <mc:Choice Requires="a14">
          <p:sp>
            <p:nvSpPr>
              <p:cNvPr id="78" name="ZoneTexte 77">
                <a:extLst>
                  <a:ext uri="{FF2B5EF4-FFF2-40B4-BE49-F238E27FC236}">
                    <a16:creationId xmlns:a16="http://schemas.microsoft.com/office/drawing/2014/main" id="{1275567D-8739-4B4E-ACED-864BA379EE68}"/>
                  </a:ext>
                </a:extLst>
              </p:cNvPr>
              <p:cNvSpPr txBox="1"/>
              <p:nvPr/>
            </p:nvSpPr>
            <p:spPr>
              <a:xfrm>
                <a:off x="2671495" y="3857860"/>
                <a:ext cx="1674833" cy="249620"/>
              </a:xfrm>
              <a:prstGeom prst="rect">
                <a:avLst/>
              </a:prstGeom>
              <a:noFill/>
            </p:spPr>
            <p:txBody>
              <a:bodyPr wrap="square" rtlCol="0">
                <a:spAutoFit/>
              </a:bodyPr>
              <a:lstStyle/>
              <a:p>
                <a14:m>
                  <m:oMath xmlns:m="http://schemas.openxmlformats.org/officeDocument/2006/math">
                    <m:r>
                      <m:rPr>
                        <m:nor/>
                      </m:rPr>
                      <a:rPr lang="fr-FR" sz="1000" dirty="0"/>
                      <m:t>Pause</m:t>
                    </m:r>
                    <m:r>
                      <m:rPr>
                        <m:nor/>
                      </m:rPr>
                      <a:rPr lang="fr-FR" sz="1000" dirty="0"/>
                      <m:t>_</m:t>
                    </m:r>
                    <m:r>
                      <m:rPr>
                        <m:nor/>
                      </m:rPr>
                      <a:rPr lang="fr-FR" sz="1000" dirty="0"/>
                      <m:t>Rqt</m:t>
                    </m:r>
                    <m:r>
                      <m:rPr>
                        <m:nor/>
                      </m:rPr>
                      <a:rPr lang="fr-FR" sz="1000" dirty="0"/>
                      <m:t>.</m:t>
                    </m:r>
                    <m:acc>
                      <m:accPr>
                        <m:chr m:val="̅"/>
                        <m:ctrlPr>
                          <a:rPr lang="fr-FR" sz="1000" i="1" smtClean="0">
                            <a:latin typeface="Cambria Math" panose="02040503050406030204" pitchFamily="18" charset="0"/>
                          </a:rPr>
                        </m:ctrlPr>
                      </m:accPr>
                      <m:e>
                        <m:r>
                          <m:rPr>
                            <m:nor/>
                          </m:rPr>
                          <a:rPr lang="fr-FR" sz="1000" b="0" i="0" smtClean="0">
                            <a:latin typeface="Cambria Math" panose="02040503050406030204" pitchFamily="18" charset="0"/>
                          </a:rPr>
                          <m:t>Lost</m:t>
                        </m:r>
                        <m:r>
                          <m:rPr>
                            <m:nor/>
                          </m:rPr>
                          <a:rPr lang="fr-FR" sz="1000" dirty="0"/>
                          <m:t> </m:t>
                        </m:r>
                      </m:e>
                    </m:acc>
                  </m:oMath>
                </a14:m>
                <a:r>
                  <a:rPr lang="fr-FR" sz="1000" dirty="0"/>
                  <a:t>. </a:t>
                </a:r>
                <a14:m>
                  <m:oMath xmlns:m="http://schemas.openxmlformats.org/officeDocument/2006/math">
                    <m:acc>
                      <m:accPr>
                        <m:chr m:val="̅"/>
                        <m:ctrlPr>
                          <a:rPr lang="fr-FR" sz="1000" i="1">
                            <a:latin typeface="Cambria Math" panose="02040503050406030204" pitchFamily="18" charset="0"/>
                          </a:rPr>
                        </m:ctrlPr>
                      </m:accPr>
                      <m:e>
                        <m:r>
                          <m:rPr>
                            <m:sty m:val="p"/>
                          </m:rPr>
                          <a:rPr lang="fr-FR" sz="1000" i="1" smtClean="0">
                            <a:latin typeface="Cambria Math" panose="02040503050406030204" pitchFamily="18" charset="0"/>
                          </a:rPr>
                          <m:t>No</m:t>
                        </m:r>
                        <m:r>
                          <a:rPr lang="fr-FR" sz="1000" i="1" smtClean="0">
                            <a:latin typeface="Cambria Math" panose="02040503050406030204" pitchFamily="18" charset="0"/>
                          </a:rPr>
                          <m:t>_</m:t>
                        </m:r>
                        <m:r>
                          <m:rPr>
                            <m:sty m:val="p"/>
                          </m:rPr>
                          <a:rPr lang="fr-FR" sz="1000" i="1" smtClean="0">
                            <a:latin typeface="Cambria Math" panose="02040503050406030204" pitchFamily="18" charset="0"/>
                          </a:rPr>
                          <m:t>Brick</m:t>
                        </m:r>
                      </m:e>
                    </m:acc>
                  </m:oMath>
                </a14:m>
                <a:endParaRPr lang="fr-FR" sz="1000" dirty="0"/>
              </a:p>
            </p:txBody>
          </p:sp>
        </mc:Choice>
        <mc:Fallback xmlns="">
          <p:sp>
            <p:nvSpPr>
              <p:cNvPr id="78" name="ZoneTexte 77">
                <a:extLst>
                  <a:ext uri="{FF2B5EF4-FFF2-40B4-BE49-F238E27FC236}">
                    <a16:creationId xmlns:a16="http://schemas.microsoft.com/office/drawing/2014/main" id="{1275567D-8739-4B4E-ACED-864BA379EE68}"/>
                  </a:ext>
                </a:extLst>
              </p:cNvPr>
              <p:cNvSpPr txBox="1">
                <a:spLocks noRot="1" noChangeAspect="1" noMove="1" noResize="1" noEditPoints="1" noAdjustHandles="1" noChangeArrowheads="1" noChangeShapeType="1" noTextEdit="1"/>
              </p:cNvSpPr>
              <p:nvPr/>
            </p:nvSpPr>
            <p:spPr>
              <a:xfrm>
                <a:off x="2671495" y="3857860"/>
                <a:ext cx="1674833" cy="249620"/>
              </a:xfrm>
              <a:prstGeom prst="rect">
                <a:avLst/>
              </a:prstGeom>
              <a:blipFill>
                <a:blip r:embed="rId5"/>
                <a:stretch>
                  <a:fillRect b="-12195"/>
                </a:stretch>
              </a:blipFill>
            </p:spPr>
            <p:txBody>
              <a:bodyPr/>
              <a:lstStyle/>
              <a:p>
                <a:r>
                  <a:rPr lang="fr-FR">
                    <a:noFill/>
                  </a:rPr>
                  <a:t> </a:t>
                </a:r>
              </a:p>
            </p:txBody>
          </p:sp>
        </mc:Fallback>
      </mc:AlternateContent>
      <p:cxnSp>
        <p:nvCxnSpPr>
          <p:cNvPr id="79" name="Connecteur droit 78">
            <a:extLst>
              <a:ext uri="{FF2B5EF4-FFF2-40B4-BE49-F238E27FC236}">
                <a16:creationId xmlns:a16="http://schemas.microsoft.com/office/drawing/2014/main" id="{1377A020-F847-410B-9C22-881F30ABD258}"/>
              </a:ext>
            </a:extLst>
          </p:cNvPr>
          <p:cNvCxnSpPr>
            <a:cxnSpLocks/>
          </p:cNvCxnSpPr>
          <p:nvPr/>
        </p:nvCxnSpPr>
        <p:spPr>
          <a:xfrm flipV="1">
            <a:off x="2320790" y="3878126"/>
            <a:ext cx="3903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Connecteur : en arc 79">
            <a:extLst>
              <a:ext uri="{FF2B5EF4-FFF2-40B4-BE49-F238E27FC236}">
                <a16:creationId xmlns:a16="http://schemas.microsoft.com/office/drawing/2014/main" id="{906EE4BF-184E-4487-A110-7997CE348AEB}"/>
              </a:ext>
            </a:extLst>
          </p:cNvPr>
          <p:cNvCxnSpPr>
            <a:cxnSpLocks/>
            <a:stCxn id="17" idx="1"/>
            <a:endCxn id="4" idx="2"/>
          </p:cNvCxnSpPr>
          <p:nvPr/>
        </p:nvCxnSpPr>
        <p:spPr>
          <a:xfrm rot="5400000" flipH="1" flipV="1">
            <a:off x="1433038" y="1326007"/>
            <a:ext cx="3881720" cy="227938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Connecteur : en arc 88">
            <a:extLst>
              <a:ext uri="{FF2B5EF4-FFF2-40B4-BE49-F238E27FC236}">
                <a16:creationId xmlns:a16="http://schemas.microsoft.com/office/drawing/2014/main" id="{3FDCF736-E2F6-4EB7-ADC7-F2A8DD56247E}"/>
              </a:ext>
            </a:extLst>
          </p:cNvPr>
          <p:cNvCxnSpPr>
            <a:cxnSpLocks/>
            <a:stCxn id="32" idx="3"/>
            <a:endCxn id="4" idx="1"/>
          </p:cNvCxnSpPr>
          <p:nvPr/>
        </p:nvCxnSpPr>
        <p:spPr>
          <a:xfrm rot="5400000" flipH="1" flipV="1">
            <a:off x="1745751" y="3122646"/>
            <a:ext cx="5770897" cy="549"/>
          </a:xfrm>
          <a:prstGeom prst="curvedConnector5">
            <a:avLst>
              <a:gd name="adj1" fmla="val -9243"/>
              <a:gd name="adj2" fmla="val -511028233"/>
              <a:gd name="adj3" fmla="val 9312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a:extLst>
              <a:ext uri="{FF2B5EF4-FFF2-40B4-BE49-F238E27FC236}">
                <a16:creationId xmlns:a16="http://schemas.microsoft.com/office/drawing/2014/main" id="{CFB660CE-1EC4-4987-964E-886E90CCC192}"/>
              </a:ext>
            </a:extLst>
          </p:cNvPr>
          <p:cNvSpPr>
            <a:spLocks noGrp="1"/>
          </p:cNvSpPr>
          <p:nvPr>
            <p:ph type="sldNum" sz="quarter" idx="12"/>
          </p:nvPr>
        </p:nvSpPr>
        <p:spPr>
          <a:xfrm>
            <a:off x="8590663" y="6041362"/>
            <a:ext cx="683339" cy="365125"/>
          </a:xfrm>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17</a:t>
            </a:fld>
            <a:endParaRPr lang="fr-FR" sz="1050" b="0" strike="noStrike" spc="-1" dirty="0">
              <a:solidFill>
                <a:schemeClr val="accent2"/>
              </a:solidFill>
              <a:uFill>
                <a:solidFill>
                  <a:srgbClr val="FFFFFF"/>
                </a:solidFill>
              </a:uFill>
              <a:latin typeface="Times New Roman"/>
            </a:endParaRPr>
          </a:p>
        </p:txBody>
      </p:sp>
      <p:sp>
        <p:nvSpPr>
          <p:cNvPr id="42" name="CustomShape 1">
            <a:extLst>
              <a:ext uri="{FF2B5EF4-FFF2-40B4-BE49-F238E27FC236}">
                <a16:creationId xmlns:a16="http://schemas.microsoft.com/office/drawing/2014/main" id="{F9D974D1-F578-4DF1-A06B-49BB83E1E2C6}"/>
              </a:ext>
            </a:extLst>
          </p:cNvPr>
          <p:cNvSpPr/>
          <p:nvPr/>
        </p:nvSpPr>
        <p:spPr>
          <a:xfrm>
            <a:off x="6005530" y="-101825"/>
            <a:ext cx="3865680"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trike="noStrike" spc="-1" dirty="0">
                <a:solidFill>
                  <a:srgbClr val="99CB38"/>
                </a:solidFill>
                <a:uFill>
                  <a:solidFill>
                    <a:srgbClr val="FFFFFF"/>
                  </a:solidFill>
                </a:uFill>
                <a:latin typeface="Calibri"/>
              </a:rPr>
              <a:t>Graphe d’états</a:t>
            </a:r>
            <a:endParaRPr lang="fr-FR" sz="36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875640292"/>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Image 2"/>
          <p:cNvPicPr/>
          <p:nvPr/>
        </p:nvPicPr>
        <p:blipFill>
          <a:blip r:embed="rId7"/>
          <a:stretch/>
        </p:blipFill>
        <p:spPr>
          <a:xfrm>
            <a:off x="80640" y="118440"/>
            <a:ext cx="2484000" cy="999360"/>
          </a:xfrm>
          <a:prstGeom prst="rect">
            <a:avLst/>
          </a:prstGeom>
          <a:ln>
            <a:noFill/>
          </a:ln>
        </p:spPr>
      </p:pic>
      <p:sp>
        <p:nvSpPr>
          <p:cNvPr id="94" name="CustomShape 1"/>
          <p:cNvSpPr/>
          <p:nvPr/>
        </p:nvSpPr>
        <p:spPr>
          <a:xfrm>
            <a:off x="4369025" y="307083"/>
            <a:ext cx="3453950" cy="566249"/>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trike="noStrike" spc="-1" dirty="0">
                <a:solidFill>
                  <a:srgbClr val="99CB38"/>
                </a:solidFill>
                <a:uFill>
                  <a:solidFill>
                    <a:srgbClr val="FFFFFF"/>
                  </a:solidFill>
                </a:uFill>
                <a:latin typeface="Calibri"/>
              </a:rPr>
              <a:t>Amélioration</a:t>
            </a:r>
            <a:endParaRPr lang="fr-FR" sz="3600" b="0" strike="noStrike" spc="-1" dirty="0">
              <a:solidFill>
                <a:srgbClr val="000000"/>
              </a:solidFill>
              <a:uFill>
                <a:solidFill>
                  <a:srgbClr val="FFFFFF"/>
                </a:solidFill>
              </a:uFill>
              <a:latin typeface="Arial"/>
            </a:endParaRPr>
          </a:p>
        </p:txBody>
      </p:sp>
      <p:sp>
        <p:nvSpPr>
          <p:cNvPr id="4" name="Rectangle : coins arrondis 3">
            <a:extLst>
              <a:ext uri="{FF2B5EF4-FFF2-40B4-BE49-F238E27FC236}">
                <a16:creationId xmlns:a16="http://schemas.microsoft.com/office/drawing/2014/main" id="{75767E43-DD53-4EA9-9FC2-687577D5A556}"/>
              </a:ext>
            </a:extLst>
          </p:cNvPr>
          <p:cNvSpPr/>
          <p:nvPr/>
        </p:nvSpPr>
        <p:spPr>
          <a:xfrm>
            <a:off x="6391356" y="1653894"/>
            <a:ext cx="2766712" cy="2074035"/>
          </a:xfrm>
          <a:prstGeom prst="roundRect">
            <a:avLst/>
          </a:prstGeom>
          <a:solidFill>
            <a:schemeClr val="accent5">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t>Gestion</a:t>
            </a:r>
          </a:p>
          <a:p>
            <a:pPr algn="ctr"/>
            <a:r>
              <a:rPr lang="fr-FR" sz="2800" dirty="0"/>
              <a:t>Afficheurs</a:t>
            </a:r>
          </a:p>
        </p:txBody>
      </p:sp>
      <p:cxnSp>
        <p:nvCxnSpPr>
          <p:cNvPr id="6" name="Connecteur droit avec flèche 5">
            <a:extLst>
              <a:ext uri="{FF2B5EF4-FFF2-40B4-BE49-F238E27FC236}">
                <a16:creationId xmlns:a16="http://schemas.microsoft.com/office/drawing/2014/main" id="{F41A452B-7A57-49C2-8851-4DB6B4BFA2DF}"/>
              </a:ext>
            </a:extLst>
          </p:cNvPr>
          <p:cNvCxnSpPr>
            <a:cxnSpLocks/>
          </p:cNvCxnSpPr>
          <p:nvPr/>
        </p:nvCxnSpPr>
        <p:spPr>
          <a:xfrm>
            <a:off x="5504814" y="1969477"/>
            <a:ext cx="88654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Connecteur droit avec flèche 9">
            <a:extLst>
              <a:ext uri="{FF2B5EF4-FFF2-40B4-BE49-F238E27FC236}">
                <a16:creationId xmlns:a16="http://schemas.microsoft.com/office/drawing/2014/main" id="{8EE85E71-1252-4D01-8E5F-5D0E00F592C8}"/>
              </a:ext>
            </a:extLst>
          </p:cNvPr>
          <p:cNvCxnSpPr>
            <a:cxnSpLocks/>
          </p:cNvCxnSpPr>
          <p:nvPr/>
        </p:nvCxnSpPr>
        <p:spPr>
          <a:xfrm>
            <a:off x="5504814" y="3233811"/>
            <a:ext cx="88654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 name="Connecteur droit avec flèche 10">
            <a:extLst>
              <a:ext uri="{FF2B5EF4-FFF2-40B4-BE49-F238E27FC236}">
                <a16:creationId xmlns:a16="http://schemas.microsoft.com/office/drawing/2014/main" id="{E5DA441B-CE24-47A4-9DFA-D49E56BFF38A}"/>
              </a:ext>
            </a:extLst>
          </p:cNvPr>
          <p:cNvCxnSpPr>
            <a:cxnSpLocks/>
          </p:cNvCxnSpPr>
          <p:nvPr/>
        </p:nvCxnSpPr>
        <p:spPr>
          <a:xfrm>
            <a:off x="5504814" y="2474278"/>
            <a:ext cx="88654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a:extLst>
              <a:ext uri="{FF2B5EF4-FFF2-40B4-BE49-F238E27FC236}">
                <a16:creationId xmlns:a16="http://schemas.microsoft.com/office/drawing/2014/main" id="{757E909C-E80F-4C91-AE52-886506FB220B}"/>
              </a:ext>
            </a:extLst>
          </p:cNvPr>
          <p:cNvCxnSpPr>
            <a:cxnSpLocks/>
          </p:cNvCxnSpPr>
          <p:nvPr/>
        </p:nvCxnSpPr>
        <p:spPr>
          <a:xfrm>
            <a:off x="5504814" y="2994661"/>
            <a:ext cx="88654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FEF46545-2369-4757-A595-B71F8F14A26F}"/>
              </a:ext>
            </a:extLst>
          </p:cNvPr>
          <p:cNvCxnSpPr>
            <a:cxnSpLocks/>
          </p:cNvCxnSpPr>
          <p:nvPr/>
        </p:nvCxnSpPr>
        <p:spPr>
          <a:xfrm>
            <a:off x="5504814" y="2736166"/>
            <a:ext cx="88654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 name="ZoneTexte 7">
            <a:extLst>
              <a:ext uri="{FF2B5EF4-FFF2-40B4-BE49-F238E27FC236}">
                <a16:creationId xmlns:a16="http://schemas.microsoft.com/office/drawing/2014/main" id="{86975D01-A02A-4CCC-BE3A-AB9ED63CECFC}"/>
              </a:ext>
            </a:extLst>
          </p:cNvPr>
          <p:cNvSpPr txBox="1"/>
          <p:nvPr/>
        </p:nvSpPr>
        <p:spPr>
          <a:xfrm>
            <a:off x="4838460" y="1815588"/>
            <a:ext cx="646331" cy="307777"/>
          </a:xfrm>
          <a:prstGeom prst="rect">
            <a:avLst/>
          </a:prstGeom>
          <a:noFill/>
        </p:spPr>
        <p:txBody>
          <a:bodyPr wrap="none" rtlCol="0">
            <a:spAutoFit/>
          </a:bodyPr>
          <a:lstStyle/>
          <a:p>
            <a:r>
              <a:rPr lang="fr-FR" sz="1400" dirty="0"/>
              <a:t>pause</a:t>
            </a:r>
          </a:p>
        </p:txBody>
      </p:sp>
      <p:sp>
        <p:nvSpPr>
          <p:cNvPr id="16" name="ZoneTexte 15">
            <a:extLst>
              <a:ext uri="{FF2B5EF4-FFF2-40B4-BE49-F238E27FC236}">
                <a16:creationId xmlns:a16="http://schemas.microsoft.com/office/drawing/2014/main" id="{D8D9BEEB-E9FF-42A3-9C12-76CA62325AE2}"/>
              </a:ext>
            </a:extLst>
          </p:cNvPr>
          <p:cNvSpPr txBox="1"/>
          <p:nvPr/>
        </p:nvSpPr>
        <p:spPr>
          <a:xfrm>
            <a:off x="4277604" y="2066923"/>
            <a:ext cx="1217000" cy="307777"/>
          </a:xfrm>
          <a:prstGeom prst="rect">
            <a:avLst/>
          </a:prstGeom>
          <a:noFill/>
        </p:spPr>
        <p:txBody>
          <a:bodyPr wrap="none" rtlCol="0">
            <a:spAutoFit/>
          </a:bodyPr>
          <a:lstStyle/>
          <a:p>
            <a:r>
              <a:rPr lang="fr-FR" sz="1400" dirty="0" err="1"/>
              <a:t>Master_slave</a:t>
            </a:r>
            <a:endParaRPr lang="fr-FR" sz="1400" dirty="0"/>
          </a:p>
        </p:txBody>
      </p:sp>
      <p:sp>
        <p:nvSpPr>
          <p:cNvPr id="17" name="ZoneTexte 16">
            <a:extLst>
              <a:ext uri="{FF2B5EF4-FFF2-40B4-BE49-F238E27FC236}">
                <a16:creationId xmlns:a16="http://schemas.microsoft.com/office/drawing/2014/main" id="{7BE2A90B-590E-404B-8F0A-6F513B8E4476}"/>
              </a:ext>
            </a:extLst>
          </p:cNvPr>
          <p:cNvSpPr txBox="1"/>
          <p:nvPr/>
        </p:nvSpPr>
        <p:spPr>
          <a:xfrm>
            <a:off x="4383274" y="2318258"/>
            <a:ext cx="1111330" cy="307777"/>
          </a:xfrm>
          <a:prstGeom prst="rect">
            <a:avLst/>
          </a:prstGeom>
          <a:noFill/>
        </p:spPr>
        <p:txBody>
          <a:bodyPr wrap="none" rtlCol="0">
            <a:spAutoFit/>
          </a:bodyPr>
          <a:lstStyle/>
          <a:p>
            <a:r>
              <a:rPr lang="fr-FR" sz="1400" dirty="0" err="1"/>
              <a:t>Game_Type</a:t>
            </a:r>
            <a:endParaRPr lang="fr-FR" sz="1400" dirty="0"/>
          </a:p>
        </p:txBody>
      </p:sp>
      <p:sp>
        <p:nvSpPr>
          <p:cNvPr id="18" name="ZoneTexte 17">
            <a:extLst>
              <a:ext uri="{FF2B5EF4-FFF2-40B4-BE49-F238E27FC236}">
                <a16:creationId xmlns:a16="http://schemas.microsoft.com/office/drawing/2014/main" id="{E9B31A60-F1E4-485A-83F9-867CD14B4CDA}"/>
              </a:ext>
            </a:extLst>
          </p:cNvPr>
          <p:cNvSpPr txBox="1"/>
          <p:nvPr/>
        </p:nvSpPr>
        <p:spPr>
          <a:xfrm>
            <a:off x="4542396" y="2568901"/>
            <a:ext cx="957313" cy="307777"/>
          </a:xfrm>
          <a:prstGeom prst="rect">
            <a:avLst/>
          </a:prstGeom>
          <a:noFill/>
        </p:spPr>
        <p:txBody>
          <a:bodyPr wrap="none" rtlCol="0">
            <a:spAutoFit/>
          </a:bodyPr>
          <a:lstStyle/>
          <a:p>
            <a:r>
              <a:rPr lang="fr-FR" sz="1400" dirty="0" err="1"/>
              <a:t>endframe</a:t>
            </a:r>
            <a:endParaRPr lang="fr-FR" sz="1400" dirty="0"/>
          </a:p>
        </p:txBody>
      </p:sp>
      <p:sp>
        <p:nvSpPr>
          <p:cNvPr id="20" name="ZoneTexte 19">
            <a:extLst>
              <a:ext uri="{FF2B5EF4-FFF2-40B4-BE49-F238E27FC236}">
                <a16:creationId xmlns:a16="http://schemas.microsoft.com/office/drawing/2014/main" id="{0C666882-224E-4BAD-B51E-7E04BDB76D3A}"/>
              </a:ext>
            </a:extLst>
          </p:cNvPr>
          <p:cNvSpPr txBox="1"/>
          <p:nvPr/>
        </p:nvSpPr>
        <p:spPr>
          <a:xfrm>
            <a:off x="4914034" y="2813288"/>
            <a:ext cx="510076" cy="307777"/>
          </a:xfrm>
          <a:prstGeom prst="rect">
            <a:avLst/>
          </a:prstGeom>
          <a:noFill/>
        </p:spPr>
        <p:txBody>
          <a:bodyPr wrap="none" rtlCol="0">
            <a:spAutoFit/>
          </a:bodyPr>
          <a:lstStyle/>
          <a:p>
            <a:r>
              <a:rPr lang="fr-FR" sz="1400" dirty="0" err="1"/>
              <a:t>Left</a:t>
            </a:r>
            <a:endParaRPr lang="fr-FR" sz="1400" dirty="0"/>
          </a:p>
        </p:txBody>
      </p:sp>
      <p:sp>
        <p:nvSpPr>
          <p:cNvPr id="21" name="ZoneTexte 20">
            <a:extLst>
              <a:ext uri="{FF2B5EF4-FFF2-40B4-BE49-F238E27FC236}">
                <a16:creationId xmlns:a16="http://schemas.microsoft.com/office/drawing/2014/main" id="{E2E9A3F9-0D4C-40A5-A532-8B60CEE9A65E}"/>
              </a:ext>
            </a:extLst>
          </p:cNvPr>
          <p:cNvSpPr txBox="1"/>
          <p:nvPr/>
        </p:nvSpPr>
        <p:spPr>
          <a:xfrm>
            <a:off x="4906573" y="3049461"/>
            <a:ext cx="598241" cy="307777"/>
          </a:xfrm>
          <a:prstGeom prst="rect">
            <a:avLst/>
          </a:prstGeom>
          <a:noFill/>
        </p:spPr>
        <p:txBody>
          <a:bodyPr wrap="none" rtlCol="0">
            <a:spAutoFit/>
          </a:bodyPr>
          <a:lstStyle/>
          <a:p>
            <a:r>
              <a:rPr lang="fr-FR" sz="1400" dirty="0"/>
              <a:t>Right</a:t>
            </a:r>
          </a:p>
        </p:txBody>
      </p:sp>
      <p:cxnSp>
        <p:nvCxnSpPr>
          <p:cNvPr id="22" name="Connecteur droit avec flèche 21">
            <a:extLst>
              <a:ext uri="{FF2B5EF4-FFF2-40B4-BE49-F238E27FC236}">
                <a16:creationId xmlns:a16="http://schemas.microsoft.com/office/drawing/2014/main" id="{83457E88-F5BD-4F7E-A4D5-CCCD81777162}"/>
              </a:ext>
            </a:extLst>
          </p:cNvPr>
          <p:cNvCxnSpPr>
            <a:cxnSpLocks/>
            <a:stCxn id="23" idx="3"/>
          </p:cNvCxnSpPr>
          <p:nvPr/>
        </p:nvCxnSpPr>
        <p:spPr>
          <a:xfrm>
            <a:off x="5484791" y="3469155"/>
            <a:ext cx="91940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ZoneTexte 22">
            <a:extLst>
              <a:ext uri="{FF2B5EF4-FFF2-40B4-BE49-F238E27FC236}">
                <a16:creationId xmlns:a16="http://schemas.microsoft.com/office/drawing/2014/main" id="{24CA9DBE-B1A9-4F5B-A4B8-0005E67D78D2}"/>
              </a:ext>
            </a:extLst>
          </p:cNvPr>
          <p:cNvSpPr txBox="1"/>
          <p:nvPr/>
        </p:nvSpPr>
        <p:spPr>
          <a:xfrm>
            <a:off x="4900977" y="3315266"/>
            <a:ext cx="583814" cy="307777"/>
          </a:xfrm>
          <a:prstGeom prst="rect">
            <a:avLst/>
          </a:prstGeom>
          <a:noFill/>
        </p:spPr>
        <p:txBody>
          <a:bodyPr wrap="none" rtlCol="0">
            <a:spAutoFit/>
          </a:bodyPr>
          <a:lstStyle/>
          <a:p>
            <a:r>
              <a:rPr lang="fr-FR" sz="1400" dirty="0"/>
              <a:t>Balle</a:t>
            </a:r>
          </a:p>
        </p:txBody>
      </p:sp>
      <p:cxnSp>
        <p:nvCxnSpPr>
          <p:cNvPr id="25" name="Connecteur droit avec flèche 24">
            <a:extLst>
              <a:ext uri="{FF2B5EF4-FFF2-40B4-BE49-F238E27FC236}">
                <a16:creationId xmlns:a16="http://schemas.microsoft.com/office/drawing/2014/main" id="{6949AD1D-D21D-4321-92F4-C0C0517D12C5}"/>
              </a:ext>
            </a:extLst>
          </p:cNvPr>
          <p:cNvCxnSpPr>
            <a:cxnSpLocks/>
          </p:cNvCxnSpPr>
          <p:nvPr/>
        </p:nvCxnSpPr>
        <p:spPr>
          <a:xfrm>
            <a:off x="9158068" y="2220811"/>
            <a:ext cx="99880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7" name="ZoneTexte 26">
            <a:extLst>
              <a:ext uri="{FF2B5EF4-FFF2-40B4-BE49-F238E27FC236}">
                <a16:creationId xmlns:a16="http://schemas.microsoft.com/office/drawing/2014/main" id="{9A53E85F-A67A-4D44-ADA2-17E0ACB8B1AF}"/>
              </a:ext>
            </a:extLst>
          </p:cNvPr>
          <p:cNvSpPr txBox="1"/>
          <p:nvPr/>
        </p:nvSpPr>
        <p:spPr>
          <a:xfrm>
            <a:off x="9113892" y="1816444"/>
            <a:ext cx="1087157" cy="307777"/>
          </a:xfrm>
          <a:prstGeom prst="rect">
            <a:avLst/>
          </a:prstGeom>
          <a:noFill/>
        </p:spPr>
        <p:txBody>
          <a:bodyPr wrap="none" rtlCol="0">
            <a:spAutoFit/>
          </a:bodyPr>
          <a:lstStyle/>
          <a:p>
            <a:r>
              <a:rPr lang="fr-FR" sz="1400" dirty="0" err="1"/>
              <a:t>Seg</a:t>
            </a:r>
            <a:r>
              <a:rPr lang="fr-FR" sz="1400" dirty="0"/>
              <a:t> (8 bits)</a:t>
            </a:r>
          </a:p>
        </p:txBody>
      </p:sp>
      <p:cxnSp>
        <p:nvCxnSpPr>
          <p:cNvPr id="28" name="Connecteur droit avec flèche 27">
            <a:extLst>
              <a:ext uri="{FF2B5EF4-FFF2-40B4-BE49-F238E27FC236}">
                <a16:creationId xmlns:a16="http://schemas.microsoft.com/office/drawing/2014/main" id="{D057111C-7CE8-4B57-85EC-75B3BAC0361A}"/>
              </a:ext>
            </a:extLst>
          </p:cNvPr>
          <p:cNvCxnSpPr>
            <a:cxnSpLocks/>
          </p:cNvCxnSpPr>
          <p:nvPr/>
        </p:nvCxnSpPr>
        <p:spPr>
          <a:xfrm>
            <a:off x="9180434" y="2789606"/>
            <a:ext cx="99880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9" name="ZoneTexte 28">
            <a:extLst>
              <a:ext uri="{FF2B5EF4-FFF2-40B4-BE49-F238E27FC236}">
                <a16:creationId xmlns:a16="http://schemas.microsoft.com/office/drawing/2014/main" id="{0D627E06-1001-43C0-981D-E645A56A6EB2}"/>
              </a:ext>
            </a:extLst>
          </p:cNvPr>
          <p:cNvSpPr txBox="1"/>
          <p:nvPr/>
        </p:nvSpPr>
        <p:spPr>
          <a:xfrm>
            <a:off x="9136258" y="2385239"/>
            <a:ext cx="1418978" cy="307777"/>
          </a:xfrm>
          <a:prstGeom prst="rect">
            <a:avLst/>
          </a:prstGeom>
          <a:noFill/>
        </p:spPr>
        <p:txBody>
          <a:bodyPr wrap="none" rtlCol="0">
            <a:spAutoFit/>
          </a:bodyPr>
          <a:lstStyle/>
          <a:p>
            <a:r>
              <a:rPr lang="fr-FR" sz="1400" dirty="0" err="1"/>
              <a:t>Sel_Seg</a:t>
            </a:r>
            <a:r>
              <a:rPr lang="fr-FR" sz="1400" dirty="0"/>
              <a:t> (8 bits)</a:t>
            </a:r>
          </a:p>
        </p:txBody>
      </p:sp>
      <p:cxnSp>
        <p:nvCxnSpPr>
          <p:cNvPr id="30" name="Connecteur droit avec flèche 29">
            <a:extLst>
              <a:ext uri="{FF2B5EF4-FFF2-40B4-BE49-F238E27FC236}">
                <a16:creationId xmlns:a16="http://schemas.microsoft.com/office/drawing/2014/main" id="{063081DA-5337-4894-89C2-F0C158369866}"/>
              </a:ext>
            </a:extLst>
          </p:cNvPr>
          <p:cNvCxnSpPr>
            <a:cxnSpLocks/>
          </p:cNvCxnSpPr>
          <p:nvPr/>
        </p:nvCxnSpPr>
        <p:spPr>
          <a:xfrm>
            <a:off x="9158068" y="3277170"/>
            <a:ext cx="99880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1" name="ZoneTexte 30">
            <a:extLst>
              <a:ext uri="{FF2B5EF4-FFF2-40B4-BE49-F238E27FC236}">
                <a16:creationId xmlns:a16="http://schemas.microsoft.com/office/drawing/2014/main" id="{F5811A32-A35F-49AC-8523-D7C53D711406}"/>
              </a:ext>
            </a:extLst>
          </p:cNvPr>
          <p:cNvSpPr txBox="1"/>
          <p:nvPr/>
        </p:nvSpPr>
        <p:spPr>
          <a:xfrm>
            <a:off x="9180434" y="2926034"/>
            <a:ext cx="998806" cy="307777"/>
          </a:xfrm>
          <a:prstGeom prst="rect">
            <a:avLst/>
          </a:prstGeom>
          <a:noFill/>
        </p:spPr>
        <p:txBody>
          <a:bodyPr wrap="square" rtlCol="0">
            <a:spAutoFit/>
          </a:bodyPr>
          <a:lstStyle/>
          <a:p>
            <a:r>
              <a:rPr lang="fr-FR" sz="1400" dirty="0" err="1"/>
              <a:t>Pong_End</a:t>
            </a:r>
            <a:endParaRPr lang="fr-FR" sz="1400" dirty="0"/>
          </a:p>
        </p:txBody>
      </p:sp>
      <p:cxnSp>
        <p:nvCxnSpPr>
          <p:cNvPr id="34" name="Connecteur droit avec flèche 33">
            <a:extLst>
              <a:ext uri="{FF2B5EF4-FFF2-40B4-BE49-F238E27FC236}">
                <a16:creationId xmlns:a16="http://schemas.microsoft.com/office/drawing/2014/main" id="{B1C7512E-3A35-459F-89CE-84A3EFF9D61E}"/>
              </a:ext>
            </a:extLst>
          </p:cNvPr>
          <p:cNvCxnSpPr>
            <a:cxnSpLocks/>
          </p:cNvCxnSpPr>
          <p:nvPr/>
        </p:nvCxnSpPr>
        <p:spPr>
          <a:xfrm>
            <a:off x="3579895" y="2675962"/>
            <a:ext cx="492369" cy="0"/>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pic>
        <p:nvPicPr>
          <p:cNvPr id="37" name="Image 36">
            <a:extLst>
              <a:ext uri="{FF2B5EF4-FFF2-40B4-BE49-F238E27FC236}">
                <a16:creationId xmlns:a16="http://schemas.microsoft.com/office/drawing/2014/main" id="{8AD490F7-7275-420B-9074-438DB3E5425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591883"/>
            <a:ext cx="3343437" cy="2288566"/>
          </a:xfrm>
          <a:prstGeom prst="rect">
            <a:avLst/>
          </a:prstGeom>
        </p:spPr>
      </p:pic>
      <p:cxnSp>
        <p:nvCxnSpPr>
          <p:cNvPr id="40" name="Connecteur droit avec flèche 39">
            <a:extLst>
              <a:ext uri="{FF2B5EF4-FFF2-40B4-BE49-F238E27FC236}">
                <a16:creationId xmlns:a16="http://schemas.microsoft.com/office/drawing/2014/main" id="{31C7DAB0-7D88-4352-8FE8-95145B0F9759}"/>
              </a:ext>
            </a:extLst>
          </p:cNvPr>
          <p:cNvCxnSpPr>
            <a:cxnSpLocks/>
          </p:cNvCxnSpPr>
          <p:nvPr/>
        </p:nvCxnSpPr>
        <p:spPr>
          <a:xfrm>
            <a:off x="5484791" y="2220811"/>
            <a:ext cx="886542"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6" name="Connecteur droit 35">
            <a:extLst>
              <a:ext uri="{FF2B5EF4-FFF2-40B4-BE49-F238E27FC236}">
                <a16:creationId xmlns:a16="http://schemas.microsoft.com/office/drawing/2014/main" id="{38FBCD46-76DC-46AE-94FD-191B6B8F04E5}"/>
              </a:ext>
            </a:extLst>
          </p:cNvPr>
          <p:cNvCxnSpPr>
            <a:cxnSpLocks/>
          </p:cNvCxnSpPr>
          <p:nvPr/>
        </p:nvCxnSpPr>
        <p:spPr>
          <a:xfrm>
            <a:off x="7568453" y="3880449"/>
            <a:ext cx="0" cy="460197"/>
          </a:xfrm>
          <a:prstGeom prst="line">
            <a:avLst/>
          </a:prstGeom>
          <a:ln w="38100"/>
        </p:spPr>
        <p:style>
          <a:lnRef idx="1">
            <a:schemeClr val="dk1"/>
          </a:lnRef>
          <a:fillRef idx="0">
            <a:schemeClr val="dk1"/>
          </a:fillRef>
          <a:effectRef idx="0">
            <a:schemeClr val="dk1"/>
          </a:effectRef>
          <a:fontRef idx="minor">
            <a:schemeClr val="tx1"/>
          </a:fontRef>
        </p:style>
      </p:cxnSp>
      <p:cxnSp>
        <p:nvCxnSpPr>
          <p:cNvPr id="48" name="Connecteur droit 47">
            <a:extLst>
              <a:ext uri="{FF2B5EF4-FFF2-40B4-BE49-F238E27FC236}">
                <a16:creationId xmlns:a16="http://schemas.microsoft.com/office/drawing/2014/main" id="{E4FBF76D-3AC7-4F3F-95AE-5FF1327335E9}"/>
              </a:ext>
            </a:extLst>
          </p:cNvPr>
          <p:cNvCxnSpPr/>
          <p:nvPr/>
        </p:nvCxnSpPr>
        <p:spPr>
          <a:xfrm>
            <a:off x="6984694" y="3727929"/>
            <a:ext cx="0" cy="612717"/>
          </a:xfrm>
          <a:prstGeom prst="line">
            <a:avLst/>
          </a:prstGeom>
          <a:ln w="38100"/>
        </p:spPr>
        <p:style>
          <a:lnRef idx="1">
            <a:schemeClr val="dk1"/>
          </a:lnRef>
          <a:fillRef idx="0">
            <a:schemeClr val="dk1"/>
          </a:fillRef>
          <a:effectRef idx="0">
            <a:schemeClr val="dk1"/>
          </a:effectRef>
          <a:fontRef idx="minor">
            <a:schemeClr val="tx1"/>
          </a:fontRef>
        </p:style>
      </p:cxnSp>
      <p:sp>
        <p:nvSpPr>
          <p:cNvPr id="46" name="Ellipse 45">
            <a:extLst>
              <a:ext uri="{FF2B5EF4-FFF2-40B4-BE49-F238E27FC236}">
                <a16:creationId xmlns:a16="http://schemas.microsoft.com/office/drawing/2014/main" id="{79F3CD87-D0AB-4A84-8CBF-B288B779ADE1}"/>
              </a:ext>
            </a:extLst>
          </p:cNvPr>
          <p:cNvSpPr/>
          <p:nvPr/>
        </p:nvSpPr>
        <p:spPr>
          <a:xfrm>
            <a:off x="7511040" y="3727929"/>
            <a:ext cx="114826" cy="12361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ZoneTexte 48">
            <a:extLst>
              <a:ext uri="{FF2B5EF4-FFF2-40B4-BE49-F238E27FC236}">
                <a16:creationId xmlns:a16="http://schemas.microsoft.com/office/drawing/2014/main" id="{01805AE9-69B1-4693-AB81-BE7B12EC85C1}"/>
              </a:ext>
            </a:extLst>
          </p:cNvPr>
          <p:cNvSpPr txBox="1"/>
          <p:nvPr/>
        </p:nvSpPr>
        <p:spPr>
          <a:xfrm>
            <a:off x="6817020" y="4340646"/>
            <a:ext cx="335348" cy="369332"/>
          </a:xfrm>
          <a:prstGeom prst="rect">
            <a:avLst/>
          </a:prstGeom>
          <a:noFill/>
        </p:spPr>
        <p:txBody>
          <a:bodyPr wrap="none" rtlCol="0">
            <a:spAutoFit/>
          </a:bodyPr>
          <a:lstStyle/>
          <a:p>
            <a:r>
              <a:rPr lang="fr-FR" dirty="0"/>
              <a:t>H</a:t>
            </a:r>
          </a:p>
        </p:txBody>
      </p:sp>
      <p:sp>
        <p:nvSpPr>
          <p:cNvPr id="52" name="ZoneTexte 51">
            <a:extLst>
              <a:ext uri="{FF2B5EF4-FFF2-40B4-BE49-F238E27FC236}">
                <a16:creationId xmlns:a16="http://schemas.microsoft.com/office/drawing/2014/main" id="{AB81B330-48E4-4B26-AF4F-DCB7FBFE15E3}"/>
              </a:ext>
            </a:extLst>
          </p:cNvPr>
          <p:cNvSpPr txBox="1"/>
          <p:nvPr/>
        </p:nvSpPr>
        <p:spPr>
          <a:xfrm>
            <a:off x="7400779" y="4340646"/>
            <a:ext cx="319318" cy="369332"/>
          </a:xfrm>
          <a:prstGeom prst="rect">
            <a:avLst/>
          </a:prstGeom>
          <a:noFill/>
        </p:spPr>
        <p:txBody>
          <a:bodyPr wrap="none" rtlCol="0">
            <a:spAutoFit/>
          </a:bodyPr>
          <a:lstStyle/>
          <a:p>
            <a:r>
              <a:rPr lang="fr-FR" dirty="0"/>
              <a:t>R</a:t>
            </a:r>
          </a:p>
        </p:txBody>
      </p:sp>
      <p:sp>
        <p:nvSpPr>
          <p:cNvPr id="2" name="Espace réservé du numéro de diapositive 1">
            <a:extLst>
              <a:ext uri="{FF2B5EF4-FFF2-40B4-BE49-F238E27FC236}">
                <a16:creationId xmlns:a16="http://schemas.microsoft.com/office/drawing/2014/main" id="{6AD11E4E-8B5D-46A2-9B76-73FFDBA2F9F6}"/>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18</a:t>
            </a:fld>
            <a:endParaRPr lang="fr-FR" sz="1050" b="0" strike="noStrike" spc="-1" dirty="0">
              <a:solidFill>
                <a:schemeClr val="accent2"/>
              </a:solidFill>
              <a:uFill>
                <a:solidFill>
                  <a:srgbClr val="FFFFFF"/>
                </a:solidFill>
              </a:uFill>
              <a:latin typeface="Times New Roman"/>
            </a:endParaRPr>
          </a:p>
        </p:txBody>
      </p:sp>
      <p:pic>
        <p:nvPicPr>
          <p:cNvPr id="7" name="Enregistrement d’écran 6">
            <a:hlinkClick r:id="" action="ppaction://media"/>
            <a:extLst>
              <a:ext uri="{FF2B5EF4-FFF2-40B4-BE49-F238E27FC236}">
                <a16:creationId xmlns:a16="http://schemas.microsoft.com/office/drawing/2014/main" id="{BBAE5348-7741-4C31-909B-7F08EF6EF2B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216587" y="1405031"/>
            <a:ext cx="7118931" cy="4128246"/>
          </a:xfrm>
          <a:prstGeom prst="rect">
            <a:avLst/>
          </a:prstGeom>
        </p:spPr>
      </p:pic>
      <p:pic>
        <p:nvPicPr>
          <p:cNvPr id="9" name="Enregistrement d’écran 8">
            <a:hlinkClick r:id="" action="ppaction://media"/>
            <a:extLst>
              <a:ext uri="{FF2B5EF4-FFF2-40B4-BE49-F238E27FC236}">
                <a16:creationId xmlns:a16="http://schemas.microsoft.com/office/drawing/2014/main" id="{7595F989-2B38-4FF8-B4A7-B65E2F0679F8}"/>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2238953" y="1405031"/>
            <a:ext cx="7118931" cy="4128246"/>
          </a:xfrm>
          <a:prstGeom prst="rect">
            <a:avLst/>
          </a:prstGeom>
        </p:spPr>
      </p:pic>
      <p:pic>
        <p:nvPicPr>
          <p:cNvPr id="5" name="Image 4">
            <a:extLst>
              <a:ext uri="{FF2B5EF4-FFF2-40B4-BE49-F238E27FC236}">
                <a16:creationId xmlns:a16="http://schemas.microsoft.com/office/drawing/2014/main" id="{CE41FC6D-A723-42EB-8365-FDA428CB4B9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784" y="4131092"/>
            <a:ext cx="5021711" cy="2288553"/>
          </a:xfrm>
          <a:prstGeom prst="rect">
            <a:avLst/>
          </a:prstGeom>
          <a:ln w="38100">
            <a:solidFill>
              <a:schemeClr val="tx1"/>
            </a:solidFill>
          </a:ln>
        </p:spPr>
      </p:pic>
      <p:cxnSp>
        <p:nvCxnSpPr>
          <p:cNvPr id="15" name="Connecteur droit avec flèche 14">
            <a:extLst>
              <a:ext uri="{FF2B5EF4-FFF2-40B4-BE49-F238E27FC236}">
                <a16:creationId xmlns:a16="http://schemas.microsoft.com/office/drawing/2014/main" id="{B18B811E-79F1-4A0F-82A8-EA0614FABE16}"/>
              </a:ext>
            </a:extLst>
          </p:cNvPr>
          <p:cNvCxnSpPr>
            <a:cxnSpLocks/>
          </p:cNvCxnSpPr>
          <p:nvPr/>
        </p:nvCxnSpPr>
        <p:spPr>
          <a:xfrm flipH="1" flipV="1">
            <a:off x="4694815" y="4840359"/>
            <a:ext cx="1021756"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7089" fill="hold"/>
                                        <p:tgtEl>
                                          <p:spTgt spid="7"/>
                                        </p:tgtEl>
                                      </p:cBhvr>
                                    </p:cmd>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md type="call" cmd="stop">
                                      <p:cBhvr>
                                        <p:cTn id="13" dur="1">
                                          <p:stCondLst>
                                            <p:cond delay="0"/>
                                          </p:stCondLst>
                                        </p:cTn>
                                        <p:tgtEl>
                                          <p:spTgt spid="7"/>
                                        </p:tgtEl>
                                      </p:cBhvr>
                                    </p:cmd>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mediacall" presetSubtype="0" fill="hold" nodeType="withEffect">
                                  <p:stCondLst>
                                    <p:cond delay="0"/>
                                  </p:stCondLst>
                                  <p:childTnLst>
                                    <p:cmd type="call" cmd="playFrom(0.0)">
                                      <p:cBhvr>
                                        <p:cTn id="17" dur="4346" fill="hold"/>
                                        <p:tgtEl>
                                          <p:spTgt spid="9"/>
                                        </p:tgtEl>
                                      </p:cBhvr>
                                    </p:cmd>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9"/>
                                        </p:tgtEl>
                                        <p:attrNameLst>
                                          <p:attrName>style.visibility</p:attrName>
                                        </p:attrNameLst>
                                      </p:cBhvr>
                                      <p:to>
                                        <p:strVal val="hidden"/>
                                      </p:to>
                                    </p:set>
                                    <p:cmd type="call" cmd="stop">
                                      <p:cBhvr>
                                        <p:cTn id="22" dur="1">
                                          <p:stCondLst>
                                            <p:cond delay="0"/>
                                          </p:stCondLst>
                                        </p:cTn>
                                        <p:tgtEl>
                                          <p:spTgt spid="9"/>
                                        </p:tgtEl>
                                      </p:cBhvr>
                                    </p:cmd>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26" presetClass="emph" presetSubtype="0" repeatCount="indefinite" fill="hold" nodeType="withEffect">
                                  <p:stCondLst>
                                    <p:cond delay="0"/>
                                  </p:stCondLst>
                                  <p:childTnLst>
                                    <p:animEffect transition="out" filter="fade">
                                      <p:cBhvr>
                                        <p:cTn id="60" dur="1000" tmFilter="0, 0; .2, .5; .8, .5; 1, 0"/>
                                        <p:tgtEl>
                                          <p:spTgt spid="34"/>
                                        </p:tgtEl>
                                      </p:cBhvr>
                                    </p:animEffect>
                                    <p:animScale>
                                      <p:cBhvr>
                                        <p:cTn id="61" dur="500" autoRev="1" fill="hold"/>
                                        <p:tgtEl>
                                          <p:spTgt spid="34"/>
                                        </p:tgtEl>
                                      </p:cBhvr>
                                      <p:by x="105000" y="105000"/>
                                    </p:animScale>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0"/>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2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22"/>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2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15"/>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
                                        </p:tgtEl>
                                        <p:attrNameLst>
                                          <p:attrName>style.visibility</p:attrName>
                                        </p:attrNameLst>
                                      </p:cBhvr>
                                      <p:to>
                                        <p:strVal val="visible"/>
                                      </p:to>
                                    </p:set>
                                  </p:childTnLst>
                                </p:cTn>
                              </p:par>
                              <p:par>
                                <p:cTn id="96" presetID="26" presetClass="emph" presetSubtype="0" repeatCount="indefinite" fill="hold" nodeType="withEffect">
                                  <p:stCondLst>
                                    <p:cond delay="0"/>
                                  </p:stCondLst>
                                  <p:endCondLst>
                                    <p:cond evt="onNext" delay="0">
                                      <p:tgtEl>
                                        <p:sldTgt/>
                                      </p:tgtEl>
                                    </p:cond>
                                  </p:endCondLst>
                                  <p:childTnLst>
                                    <p:animEffect transition="out" filter="fade">
                                      <p:cBhvr>
                                        <p:cTn id="97" dur="1000" tmFilter="0, 0; .2, .5; .8, .5; 1, 0"/>
                                        <p:tgtEl>
                                          <p:spTgt spid="15"/>
                                        </p:tgtEl>
                                      </p:cBhvr>
                                    </p:animEffect>
                                    <p:animScale>
                                      <p:cBhvr>
                                        <p:cTn id="98" dur="500" autoRev="1" fill="hold"/>
                                        <p:tgtEl>
                                          <p:spTgt spid="15"/>
                                        </p:tgtEl>
                                      </p:cBhvr>
                                      <p:by x="105000" y="105000"/>
                                    </p:animScale>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nodeType="click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3" repeatCount="indefinite" fill="hold" display="0">
                  <p:stCondLst>
                    <p:cond delay="indefinite"/>
                  </p:stCondLst>
                </p:cTn>
                <p:tgtEl>
                  <p:spTgt spid="7"/>
                </p:tgtEl>
              </p:cMediaNode>
            </p:video>
            <p:video>
              <p:cMediaNode vol="80000" mute="1">
                <p:cTn id="104" fill="hold" display="0">
                  <p:stCondLst>
                    <p:cond delay="indefinite"/>
                  </p:stCondLst>
                </p:cTn>
                <p:tgtEl>
                  <p:spTgt spid="9"/>
                </p:tgtEl>
              </p:cMediaNode>
            </p:video>
          </p:childTnLst>
        </p:cTn>
      </p:par>
    </p:tnLst>
    <p:bldLst>
      <p:bldP spid="4" grpId="0" animBg="1"/>
      <p:bldP spid="8" grpId="0"/>
      <p:bldP spid="16" grpId="0"/>
      <p:bldP spid="17" grpId="0"/>
      <p:bldP spid="18" grpId="0"/>
      <p:bldP spid="20" grpId="0"/>
      <p:bldP spid="21" grpId="0"/>
      <p:bldP spid="23" grpId="0"/>
      <p:bldP spid="27" grpId="0"/>
      <p:bldP spid="29" grpId="0"/>
      <p:bldP spid="31" grpId="0"/>
      <p:bldP spid="46" grpId="0" animBg="1"/>
      <p:bldP spid="49" grpId="0"/>
      <p:bldP spid="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Image 2"/>
          <p:cNvPicPr/>
          <p:nvPr/>
        </p:nvPicPr>
        <p:blipFill>
          <a:blip r:embed="rId3"/>
          <a:stretch/>
        </p:blipFill>
        <p:spPr>
          <a:xfrm>
            <a:off x="80640" y="118440"/>
            <a:ext cx="2484000" cy="999360"/>
          </a:xfrm>
          <a:prstGeom prst="rect">
            <a:avLst/>
          </a:prstGeom>
          <a:ln>
            <a:noFill/>
          </a:ln>
        </p:spPr>
      </p:pic>
      <p:pic>
        <p:nvPicPr>
          <p:cNvPr id="5" name="Image 4">
            <a:extLst>
              <a:ext uri="{FF2B5EF4-FFF2-40B4-BE49-F238E27FC236}">
                <a16:creationId xmlns:a16="http://schemas.microsoft.com/office/drawing/2014/main" id="{EEB4E6BA-0BA8-436B-9527-26ACB110E5AF}"/>
              </a:ext>
            </a:extLst>
          </p:cNvPr>
          <p:cNvPicPr>
            <a:picLocks noChangeAspect="1"/>
          </p:cNvPicPr>
          <p:nvPr/>
        </p:nvPicPr>
        <p:blipFill rotWithShape="1">
          <a:blip r:embed="rId4">
            <a:extLst>
              <a:ext uri="{28A0092B-C50C-407E-A947-70E740481C1C}">
                <a14:useLocalDpi xmlns:a14="http://schemas.microsoft.com/office/drawing/2010/main" val="0"/>
              </a:ext>
            </a:extLst>
          </a:blip>
          <a:srcRect l="3854" r="6331"/>
          <a:stretch/>
        </p:blipFill>
        <p:spPr>
          <a:xfrm>
            <a:off x="3400926" y="1340620"/>
            <a:ext cx="5486400" cy="4743722"/>
          </a:xfrm>
          <a:prstGeom prst="rect">
            <a:avLst/>
          </a:prstGeom>
        </p:spPr>
      </p:pic>
      <p:sp>
        <p:nvSpPr>
          <p:cNvPr id="6" name="ZoneTexte 5">
            <a:extLst>
              <a:ext uri="{FF2B5EF4-FFF2-40B4-BE49-F238E27FC236}">
                <a16:creationId xmlns:a16="http://schemas.microsoft.com/office/drawing/2014/main" id="{570B3E04-6401-47DC-B406-7DF6DBA32537}"/>
              </a:ext>
            </a:extLst>
          </p:cNvPr>
          <p:cNvSpPr txBox="1"/>
          <p:nvPr/>
        </p:nvSpPr>
        <p:spPr>
          <a:xfrm rot="21287362">
            <a:off x="4089512" y="1436025"/>
            <a:ext cx="2117856" cy="369332"/>
          </a:xfrm>
          <a:prstGeom prst="rect">
            <a:avLst/>
          </a:prstGeom>
          <a:noFill/>
          <a:scene3d>
            <a:camera prst="isometricOffAxis1Right"/>
            <a:lightRig rig="threePt" dir="t"/>
          </a:scene3d>
        </p:spPr>
        <p:txBody>
          <a:bodyPr wrap="square" rtlCol="0">
            <a:spAutoFit/>
          </a:bodyPr>
          <a:lstStyle/>
          <a:p>
            <a:r>
              <a:rPr lang="fr-FR" dirty="0"/>
              <a:t>Diviseur d’horloge</a:t>
            </a:r>
          </a:p>
        </p:txBody>
      </p:sp>
      <p:sp>
        <p:nvSpPr>
          <p:cNvPr id="11" name="ZoneTexte 10">
            <a:extLst>
              <a:ext uri="{FF2B5EF4-FFF2-40B4-BE49-F238E27FC236}">
                <a16:creationId xmlns:a16="http://schemas.microsoft.com/office/drawing/2014/main" id="{3063B7CC-830A-4450-9E63-F2C77D8E4626}"/>
              </a:ext>
            </a:extLst>
          </p:cNvPr>
          <p:cNvSpPr txBox="1"/>
          <p:nvPr/>
        </p:nvSpPr>
        <p:spPr>
          <a:xfrm rot="21287362">
            <a:off x="4334293" y="1855491"/>
            <a:ext cx="2117856" cy="369332"/>
          </a:xfrm>
          <a:prstGeom prst="rect">
            <a:avLst/>
          </a:prstGeom>
          <a:noFill/>
          <a:scene3d>
            <a:camera prst="isometricOffAxis1Right"/>
            <a:lightRig rig="threePt" dir="t"/>
          </a:scene3d>
        </p:spPr>
        <p:txBody>
          <a:bodyPr wrap="square" rtlCol="0">
            <a:spAutoFit/>
          </a:bodyPr>
          <a:lstStyle/>
          <a:p>
            <a:r>
              <a:rPr lang="fr-FR" dirty="0"/>
              <a:t>Module Move</a:t>
            </a:r>
          </a:p>
        </p:txBody>
      </p:sp>
      <p:sp>
        <p:nvSpPr>
          <p:cNvPr id="12" name="ZoneTexte 11">
            <a:extLst>
              <a:ext uri="{FF2B5EF4-FFF2-40B4-BE49-F238E27FC236}">
                <a16:creationId xmlns:a16="http://schemas.microsoft.com/office/drawing/2014/main" id="{B1A23AC6-1DD3-42E6-B298-62CB917F6D39}"/>
              </a:ext>
            </a:extLst>
          </p:cNvPr>
          <p:cNvSpPr txBox="1"/>
          <p:nvPr/>
        </p:nvSpPr>
        <p:spPr>
          <a:xfrm rot="21287362">
            <a:off x="5160835" y="3038010"/>
            <a:ext cx="2117856" cy="369332"/>
          </a:xfrm>
          <a:prstGeom prst="rect">
            <a:avLst/>
          </a:prstGeom>
          <a:noFill/>
          <a:scene3d>
            <a:camera prst="isometricOffAxis1Right"/>
            <a:lightRig rig="threePt" dir="t"/>
          </a:scene3d>
        </p:spPr>
        <p:txBody>
          <a:bodyPr wrap="square" rtlCol="0">
            <a:spAutoFit/>
          </a:bodyPr>
          <a:lstStyle/>
          <a:p>
            <a:r>
              <a:rPr lang="fr-FR" dirty="0"/>
              <a:t>Module Mode</a:t>
            </a:r>
          </a:p>
        </p:txBody>
      </p:sp>
      <p:sp>
        <p:nvSpPr>
          <p:cNvPr id="17" name="ZoneTexte 16">
            <a:extLst>
              <a:ext uri="{FF2B5EF4-FFF2-40B4-BE49-F238E27FC236}">
                <a16:creationId xmlns:a16="http://schemas.microsoft.com/office/drawing/2014/main" id="{E8227D6C-DCA6-4457-BC72-FA7D4E95ACF8}"/>
              </a:ext>
            </a:extLst>
          </p:cNvPr>
          <p:cNvSpPr txBox="1"/>
          <p:nvPr/>
        </p:nvSpPr>
        <p:spPr>
          <a:xfrm rot="21287362">
            <a:off x="4668480" y="2345242"/>
            <a:ext cx="2117856" cy="369332"/>
          </a:xfrm>
          <a:prstGeom prst="rect">
            <a:avLst/>
          </a:prstGeom>
          <a:noFill/>
          <a:scene3d>
            <a:camera prst="isometricOffAxis1Right"/>
            <a:lightRig rig="threePt" dir="t"/>
          </a:scene3d>
        </p:spPr>
        <p:txBody>
          <a:bodyPr wrap="square" rtlCol="0" anchor="t">
            <a:spAutoFit/>
          </a:bodyPr>
          <a:lstStyle/>
          <a:p>
            <a:r>
              <a:rPr lang="fr-FR" dirty="0"/>
              <a:t>Module Game_Mgr</a:t>
            </a:r>
          </a:p>
        </p:txBody>
      </p:sp>
      <p:sp>
        <p:nvSpPr>
          <p:cNvPr id="18" name="ZoneTexte 17">
            <a:extLst>
              <a:ext uri="{FF2B5EF4-FFF2-40B4-BE49-F238E27FC236}">
                <a16:creationId xmlns:a16="http://schemas.microsoft.com/office/drawing/2014/main" id="{259A186D-3B37-4574-8239-34EB9C3CD3E0}"/>
              </a:ext>
            </a:extLst>
          </p:cNvPr>
          <p:cNvSpPr txBox="1"/>
          <p:nvPr/>
        </p:nvSpPr>
        <p:spPr>
          <a:xfrm rot="21287362">
            <a:off x="5754650" y="3844086"/>
            <a:ext cx="2117856" cy="369332"/>
          </a:xfrm>
          <a:prstGeom prst="rect">
            <a:avLst/>
          </a:prstGeom>
          <a:noFill/>
          <a:scene3d>
            <a:camera prst="isometricOffAxis1Right"/>
            <a:lightRig rig="threePt" dir="t"/>
          </a:scene3d>
        </p:spPr>
        <p:txBody>
          <a:bodyPr wrap="square" rtlCol="0">
            <a:spAutoFit/>
          </a:bodyPr>
          <a:lstStyle/>
          <a:p>
            <a:r>
              <a:rPr lang="fr-FR" dirty="0"/>
              <a:t>Obstacle </a:t>
            </a:r>
          </a:p>
        </p:txBody>
      </p:sp>
      <p:sp>
        <p:nvSpPr>
          <p:cNvPr id="19" name="ZoneTexte 18">
            <a:extLst>
              <a:ext uri="{FF2B5EF4-FFF2-40B4-BE49-F238E27FC236}">
                <a16:creationId xmlns:a16="http://schemas.microsoft.com/office/drawing/2014/main" id="{9D6A702F-AA59-4E47-8A68-0010A49DE0E8}"/>
              </a:ext>
            </a:extLst>
          </p:cNvPr>
          <p:cNvSpPr txBox="1"/>
          <p:nvPr/>
        </p:nvSpPr>
        <p:spPr>
          <a:xfrm rot="21287362">
            <a:off x="6476939" y="4831637"/>
            <a:ext cx="2117856" cy="369332"/>
          </a:xfrm>
          <a:prstGeom prst="rect">
            <a:avLst/>
          </a:prstGeom>
          <a:noFill/>
          <a:scene3d>
            <a:camera prst="isometricOffAxis1Right"/>
            <a:lightRig rig="threePt" dir="t"/>
          </a:scene3d>
        </p:spPr>
        <p:txBody>
          <a:bodyPr wrap="square" rtlCol="0">
            <a:spAutoFit/>
          </a:bodyPr>
          <a:lstStyle/>
          <a:p>
            <a:r>
              <a:rPr lang="fr-FR" dirty="0"/>
              <a:t>Compteur Point</a:t>
            </a:r>
          </a:p>
        </p:txBody>
      </p:sp>
      <p:sp>
        <p:nvSpPr>
          <p:cNvPr id="2" name="Espace réservé du numéro de diapositive 1">
            <a:extLst>
              <a:ext uri="{FF2B5EF4-FFF2-40B4-BE49-F238E27FC236}">
                <a16:creationId xmlns:a16="http://schemas.microsoft.com/office/drawing/2014/main" id="{14209C91-0E59-4F05-A5A2-6E516880A038}"/>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19</a:t>
            </a:fld>
            <a:endParaRPr lang="fr-FR" sz="1050" b="0" strike="noStrike" spc="-1" dirty="0">
              <a:solidFill>
                <a:schemeClr val="accent2"/>
              </a:solidFill>
              <a:uFill>
                <a:solidFill>
                  <a:srgbClr val="FFFFFF"/>
                </a:solidFill>
              </a:uFill>
              <a:latin typeface="Times New Roman"/>
            </a:endParaRPr>
          </a:p>
        </p:txBody>
      </p:sp>
      <p:sp>
        <p:nvSpPr>
          <p:cNvPr id="13" name="CustomShape 1">
            <a:extLst>
              <a:ext uri="{FF2B5EF4-FFF2-40B4-BE49-F238E27FC236}">
                <a16:creationId xmlns:a16="http://schemas.microsoft.com/office/drawing/2014/main" id="{8F73329C-0853-486B-9A61-832958E5E5F7}"/>
              </a:ext>
            </a:extLst>
          </p:cNvPr>
          <p:cNvSpPr/>
          <p:nvPr/>
        </p:nvSpPr>
        <p:spPr>
          <a:xfrm>
            <a:off x="4409513" y="334995"/>
            <a:ext cx="3453950" cy="566249"/>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trike="noStrike" spc="-1" dirty="0">
                <a:solidFill>
                  <a:srgbClr val="99CB38"/>
                </a:solidFill>
                <a:uFill>
                  <a:solidFill>
                    <a:srgbClr val="FFFFFF"/>
                  </a:solidFill>
                </a:uFill>
                <a:latin typeface="Calibri"/>
              </a:rPr>
              <a:t>Bilan</a:t>
            </a:r>
            <a:endParaRPr lang="fr-FR" sz="36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7" grpId="0"/>
      <p:bldP spid="18" grpId="0"/>
      <p:bldP spid="19" grpId="0"/>
      <p:bldP spid="1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2">
            <a:extLst>
              <a:ext uri="{FF2B5EF4-FFF2-40B4-BE49-F238E27FC236}">
                <a16:creationId xmlns:a16="http://schemas.microsoft.com/office/drawing/2014/main" id="{EABD5FF9-DDDF-442B-A13D-95F363A21096}"/>
              </a:ext>
            </a:extLst>
          </p:cNvPr>
          <p:cNvPicPr/>
          <p:nvPr/>
        </p:nvPicPr>
        <p:blipFill>
          <a:blip r:embed="rId3"/>
          <a:stretch/>
        </p:blipFill>
        <p:spPr>
          <a:xfrm>
            <a:off x="80640" y="176040"/>
            <a:ext cx="2139120" cy="855720"/>
          </a:xfrm>
          <a:prstGeom prst="rect">
            <a:avLst/>
          </a:prstGeom>
          <a:ln>
            <a:noFill/>
          </a:ln>
        </p:spPr>
      </p:pic>
      <p:sp>
        <p:nvSpPr>
          <p:cNvPr id="13" name="CustomShape 1">
            <a:extLst>
              <a:ext uri="{FF2B5EF4-FFF2-40B4-BE49-F238E27FC236}">
                <a16:creationId xmlns:a16="http://schemas.microsoft.com/office/drawing/2014/main" id="{DC6BB7D1-7BB4-421D-8726-86007DE21943}"/>
              </a:ext>
            </a:extLst>
          </p:cNvPr>
          <p:cNvSpPr/>
          <p:nvPr/>
        </p:nvSpPr>
        <p:spPr>
          <a:xfrm>
            <a:off x="4724580" y="1031760"/>
            <a:ext cx="2742840" cy="85572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trike="noStrike" spc="-1" dirty="0">
                <a:solidFill>
                  <a:srgbClr val="99CB38"/>
                </a:solidFill>
                <a:uFill>
                  <a:solidFill>
                    <a:srgbClr val="FFFFFF"/>
                  </a:solidFill>
                </a:uFill>
                <a:latin typeface="Calibri"/>
              </a:rPr>
              <a:t>PLAN</a:t>
            </a:r>
            <a:endParaRPr lang="fr-FR" sz="3600" b="0" strike="noStrike" spc="-1" dirty="0">
              <a:solidFill>
                <a:srgbClr val="000000"/>
              </a:solidFill>
              <a:uFill>
                <a:solidFill>
                  <a:srgbClr val="FFFFFF"/>
                </a:solidFill>
              </a:uFill>
              <a:latin typeface="Arial"/>
            </a:endParaRPr>
          </a:p>
        </p:txBody>
      </p:sp>
      <p:sp>
        <p:nvSpPr>
          <p:cNvPr id="14" name="CustomShape 2">
            <a:extLst>
              <a:ext uri="{FF2B5EF4-FFF2-40B4-BE49-F238E27FC236}">
                <a16:creationId xmlns:a16="http://schemas.microsoft.com/office/drawing/2014/main" id="{C698EE8C-71F6-4B2F-A9C0-C8F794DC3F64}"/>
              </a:ext>
            </a:extLst>
          </p:cNvPr>
          <p:cNvSpPr/>
          <p:nvPr/>
        </p:nvSpPr>
        <p:spPr>
          <a:xfrm>
            <a:off x="1715391" y="2166929"/>
            <a:ext cx="8761218" cy="3521289"/>
          </a:xfrm>
          <a:prstGeom prst="rect">
            <a:avLst/>
          </a:prstGeom>
          <a:noFill/>
          <a:ln>
            <a:noFill/>
          </a:ln>
        </p:spPr>
        <p:style>
          <a:lnRef idx="0">
            <a:scrgbClr r="0" g="0" b="0"/>
          </a:lnRef>
          <a:fillRef idx="0">
            <a:scrgbClr r="0" g="0" b="0"/>
          </a:fillRef>
          <a:effectRef idx="0">
            <a:scrgbClr r="0" g="0" b="0"/>
          </a:effectRef>
          <a:fontRef idx="minor"/>
        </p:style>
        <p:txBody>
          <a:bodyPr anchor="t"/>
          <a:lstStyle/>
          <a:p>
            <a:pPr marL="635" algn="ctr">
              <a:lnSpc>
                <a:spcPct val="100000"/>
              </a:lnSpc>
              <a:buClr>
                <a:srgbClr val="000000"/>
              </a:buClr>
            </a:pPr>
            <a:r>
              <a:rPr lang="fr-FR" sz="3200" b="0" strike="noStrike" spc="-1" dirty="0">
                <a:solidFill>
                  <a:srgbClr val="000000"/>
                </a:solidFill>
                <a:uFill>
                  <a:solidFill>
                    <a:srgbClr val="FFFFFF"/>
                  </a:solidFill>
                </a:uFill>
                <a:latin typeface="Calibri"/>
              </a:rPr>
              <a:t>Introduction</a:t>
            </a:r>
            <a:endParaRPr lang="fr-FR" sz="3200" b="0" strike="noStrike" spc="-1" dirty="0">
              <a:solidFill>
                <a:srgbClr val="000000"/>
              </a:solidFill>
              <a:latin typeface="Arial"/>
              <a:cs typeface="Arial"/>
            </a:endParaRPr>
          </a:p>
          <a:p>
            <a:pPr marL="514350" indent="-513715" algn="ctr">
              <a:lnSpc>
                <a:spcPct val="100000"/>
              </a:lnSpc>
              <a:buClr>
                <a:srgbClr val="000000"/>
              </a:buClr>
              <a:buFont typeface="StarSymbol"/>
              <a:buAutoNum type="arabicPeriod"/>
            </a:pPr>
            <a:r>
              <a:rPr lang="fr-FR" sz="3200" b="0" strike="noStrike" spc="-1" dirty="0">
                <a:solidFill>
                  <a:srgbClr val="000000"/>
                </a:solidFill>
                <a:uFill>
                  <a:solidFill>
                    <a:srgbClr val="FFFFFF"/>
                  </a:solidFill>
                </a:uFill>
                <a:latin typeface="Calibri"/>
              </a:rPr>
              <a:t>Architecture PMC-E201</a:t>
            </a:r>
            <a:endParaRPr lang="fr-FR" sz="3200" spc="-1" dirty="0">
              <a:solidFill>
                <a:srgbClr val="000000"/>
              </a:solidFill>
              <a:latin typeface="Arial"/>
              <a:cs typeface="Arial"/>
            </a:endParaRPr>
          </a:p>
          <a:p>
            <a:pPr marL="514350" indent="-513715" algn="ctr">
              <a:lnSpc>
                <a:spcPct val="100000"/>
              </a:lnSpc>
              <a:buClr>
                <a:srgbClr val="000000"/>
              </a:buClr>
              <a:buFont typeface="StarSymbol"/>
              <a:buAutoNum type="arabicPeriod"/>
            </a:pPr>
            <a:r>
              <a:rPr lang="fr-FR" sz="3200" b="0" strike="noStrike" spc="-1" dirty="0">
                <a:uFill>
                  <a:solidFill>
                    <a:srgbClr val="FFFFFF"/>
                  </a:solidFill>
                </a:uFill>
                <a:latin typeface="Calibri"/>
              </a:rPr>
              <a:t>Module Move</a:t>
            </a:r>
            <a:endParaRPr lang="fr-FR" sz="3200" spc="-1" dirty="0">
              <a:uFill>
                <a:solidFill>
                  <a:srgbClr val="FFFFFF"/>
                </a:solidFill>
              </a:uFill>
              <a:latin typeface="Arial"/>
              <a:cs typeface="Arial"/>
            </a:endParaRPr>
          </a:p>
          <a:p>
            <a:pPr marL="514350" indent="-513715" algn="ctr">
              <a:lnSpc>
                <a:spcPct val="100000"/>
              </a:lnSpc>
              <a:buClr>
                <a:srgbClr val="000000"/>
              </a:buClr>
              <a:buFont typeface="StarSymbol"/>
              <a:buAutoNum type="arabicPeriod"/>
            </a:pPr>
            <a:r>
              <a:rPr lang="fr-FR" sz="3200" spc="-1" dirty="0">
                <a:uFill>
                  <a:solidFill>
                    <a:srgbClr val="FFFFFF"/>
                  </a:solidFill>
                </a:uFill>
                <a:latin typeface="Calibri"/>
              </a:rPr>
              <a:t>Module Mode</a:t>
            </a:r>
          </a:p>
          <a:p>
            <a:pPr marL="514350" indent="-513715" algn="ctr">
              <a:lnSpc>
                <a:spcPct val="100000"/>
              </a:lnSpc>
              <a:buClr>
                <a:srgbClr val="000000"/>
              </a:buClr>
              <a:buFont typeface="StarSymbol"/>
              <a:buAutoNum type="arabicPeriod"/>
            </a:pPr>
            <a:r>
              <a:rPr lang="fr-FR" sz="3200" spc="-1" dirty="0">
                <a:uFill>
                  <a:solidFill>
                    <a:srgbClr val="FFFFFF"/>
                  </a:solidFill>
                </a:uFill>
                <a:latin typeface="Calibri"/>
                <a:cs typeface="Arial"/>
              </a:rPr>
              <a:t>Amélioration</a:t>
            </a:r>
            <a:endParaRPr lang="fr-FR" sz="3200" spc="-1" dirty="0">
              <a:latin typeface="Arial"/>
              <a:cs typeface="Arial"/>
            </a:endParaRPr>
          </a:p>
          <a:p>
            <a:pPr marL="514350" indent="-513715" algn="ctr">
              <a:buClr>
                <a:srgbClr val="000000"/>
              </a:buClr>
              <a:buFont typeface="StarSymbol"/>
              <a:buAutoNum type="arabicPeriod"/>
            </a:pPr>
            <a:r>
              <a:rPr lang="fr-FR" sz="3200" b="0" strike="noStrike" spc="-1" dirty="0">
                <a:solidFill>
                  <a:srgbClr val="000000"/>
                </a:solidFill>
                <a:uFill>
                  <a:solidFill>
                    <a:srgbClr val="FFFFFF"/>
                  </a:solidFill>
                </a:uFill>
                <a:latin typeface="Calibri"/>
              </a:rPr>
              <a:t>Bilan</a:t>
            </a:r>
            <a:endParaRPr lang="fr-FR" sz="3200" spc="-1" dirty="0">
              <a:solidFill>
                <a:srgbClr val="000000"/>
              </a:solidFill>
              <a:uFill>
                <a:solidFill>
                  <a:srgbClr val="FFFFFF"/>
                </a:solidFill>
              </a:uFill>
              <a:latin typeface="Arial"/>
            </a:endParaRPr>
          </a:p>
          <a:p>
            <a:pPr marL="635" algn="ctr">
              <a:buClr>
                <a:srgbClr val="000000"/>
              </a:buClr>
            </a:pPr>
            <a:r>
              <a:rPr lang="fr-FR" sz="3200" b="0" strike="noStrike" spc="-1" dirty="0">
                <a:solidFill>
                  <a:srgbClr val="000000"/>
                </a:solidFill>
                <a:uFill>
                  <a:solidFill>
                    <a:srgbClr val="FFFFFF"/>
                  </a:solidFill>
                </a:uFill>
                <a:latin typeface="Calibri"/>
              </a:rPr>
              <a:t>Conclusion</a:t>
            </a:r>
            <a:endParaRPr lang="fr-FR" sz="3200" b="0" strike="noStrike" spc="-1" dirty="0">
              <a:solidFill>
                <a:srgbClr val="000000"/>
              </a:solidFill>
              <a:uFill>
                <a:solidFill>
                  <a:srgbClr val="FFFFFF"/>
                </a:solidFill>
              </a:uFill>
              <a:latin typeface="Arial"/>
            </a:endParaRPr>
          </a:p>
          <a:p>
            <a:pPr algn="ctr">
              <a:lnSpc>
                <a:spcPct val="100000"/>
              </a:lnSpc>
            </a:pPr>
            <a:endParaRPr lang="fr-FR" sz="2800" b="0" strike="noStrike" spc="-1" dirty="0">
              <a:solidFill>
                <a:srgbClr val="000000"/>
              </a:solidFill>
              <a:uFill>
                <a:solidFill>
                  <a:srgbClr val="FFFFFF"/>
                </a:solidFill>
              </a:uFill>
              <a:latin typeface="Arial"/>
            </a:endParaRPr>
          </a:p>
          <a:p>
            <a:pPr algn="ctr">
              <a:lnSpc>
                <a:spcPct val="100000"/>
              </a:lnSpc>
            </a:pPr>
            <a:endParaRPr lang="fr-FR" sz="2800" b="0" strike="noStrike" spc="-1" dirty="0">
              <a:solidFill>
                <a:srgbClr val="000000"/>
              </a:solidFill>
              <a:uFill>
                <a:solidFill>
                  <a:srgbClr val="FFFFFF"/>
                </a:solidFill>
              </a:uFill>
              <a:latin typeface="Arial"/>
            </a:endParaRPr>
          </a:p>
          <a:p>
            <a:pPr algn="ctr">
              <a:lnSpc>
                <a:spcPct val="100000"/>
              </a:lnSpc>
            </a:pPr>
            <a:endParaRPr lang="fr-FR" sz="2800" b="0" strike="noStrike" spc="-1" dirty="0">
              <a:solidFill>
                <a:srgbClr val="000000"/>
              </a:solidFill>
              <a:uFill>
                <a:solidFill>
                  <a:srgbClr val="FFFFFF"/>
                </a:solidFill>
              </a:uFill>
              <a:latin typeface="Arial"/>
            </a:endParaRPr>
          </a:p>
          <a:p>
            <a:pPr algn="ctr">
              <a:lnSpc>
                <a:spcPct val="100000"/>
              </a:lnSpc>
            </a:pPr>
            <a:endParaRPr lang="fr-FR" sz="2800" b="0" strike="noStrike" spc="-1" dirty="0">
              <a:solidFill>
                <a:srgbClr val="000000"/>
              </a:solidFill>
              <a:uFill>
                <a:solidFill>
                  <a:srgbClr val="FFFFFF"/>
                </a:solidFill>
              </a:uFill>
              <a:latin typeface="Arial"/>
            </a:endParaRPr>
          </a:p>
          <a:p>
            <a:pPr algn="ctr">
              <a:lnSpc>
                <a:spcPct val="100000"/>
              </a:lnSpc>
            </a:pPr>
            <a:endParaRPr lang="fr-FR" sz="2800" b="0" strike="noStrike" spc="-1" dirty="0">
              <a:solidFill>
                <a:srgbClr val="000000"/>
              </a:solidFill>
              <a:uFill>
                <a:solidFill>
                  <a:srgbClr val="FFFFFF"/>
                </a:solidFill>
              </a:uFill>
              <a:latin typeface="Arial"/>
            </a:endParaRPr>
          </a:p>
          <a:p>
            <a:pPr algn="ctr">
              <a:lnSpc>
                <a:spcPct val="100000"/>
              </a:lnSpc>
            </a:pPr>
            <a:endParaRPr lang="fr-FR" sz="2800" b="0" strike="noStrike" spc="-1" dirty="0">
              <a:solidFill>
                <a:srgbClr val="000000"/>
              </a:solidFill>
              <a:uFill>
                <a:solidFill>
                  <a:srgbClr val="FFFFFF"/>
                </a:solidFill>
              </a:uFill>
              <a:latin typeface="Arial"/>
            </a:endParaRPr>
          </a:p>
          <a:p>
            <a:pPr algn="ctr">
              <a:lnSpc>
                <a:spcPct val="100000"/>
              </a:lnSpc>
            </a:pPr>
            <a:endParaRPr lang="fr-FR" sz="2800" b="0" strike="noStrike" spc="-1" dirty="0">
              <a:solidFill>
                <a:srgbClr val="000000"/>
              </a:solidFill>
              <a:uFill>
                <a:solidFill>
                  <a:srgbClr val="FFFFFF"/>
                </a:solidFill>
              </a:uFill>
              <a:latin typeface="Arial"/>
            </a:endParaRPr>
          </a:p>
          <a:p>
            <a:pPr algn="ctr">
              <a:lnSpc>
                <a:spcPct val="100000"/>
              </a:lnSpc>
            </a:pPr>
            <a:endParaRPr lang="fr-FR" sz="2800" b="0" strike="noStrike" spc="-1" dirty="0">
              <a:solidFill>
                <a:srgbClr val="000000"/>
              </a:solidFill>
              <a:uFill>
                <a:solidFill>
                  <a:srgbClr val="FFFFFF"/>
                </a:solidFill>
              </a:uFill>
              <a:latin typeface="Arial"/>
            </a:endParaRPr>
          </a:p>
          <a:p>
            <a:pPr algn="ctr">
              <a:lnSpc>
                <a:spcPct val="100000"/>
              </a:lnSpc>
            </a:pPr>
            <a:endParaRPr lang="fr-FR" sz="2800" b="0" strike="noStrike" spc="-1" dirty="0">
              <a:solidFill>
                <a:srgbClr val="000000"/>
              </a:solidFill>
              <a:uFill>
                <a:solidFill>
                  <a:srgbClr val="FFFFFF"/>
                </a:solidFill>
              </a:uFill>
              <a:latin typeface="Arial"/>
            </a:endParaRPr>
          </a:p>
          <a:p>
            <a:pPr algn="ctr">
              <a:lnSpc>
                <a:spcPct val="100000"/>
              </a:lnSpc>
            </a:pPr>
            <a:endParaRPr lang="fr-FR" sz="2800" b="0" strike="noStrike" spc="-1" dirty="0">
              <a:solidFill>
                <a:srgbClr val="000000"/>
              </a:solidFill>
              <a:uFill>
                <a:solidFill>
                  <a:srgbClr val="FFFFFF"/>
                </a:solidFill>
              </a:uFill>
              <a:latin typeface="Arial"/>
            </a:endParaRPr>
          </a:p>
        </p:txBody>
      </p:sp>
      <p:sp>
        <p:nvSpPr>
          <p:cNvPr id="15" name="Espace réservé du numéro de diapositive 1">
            <a:extLst>
              <a:ext uri="{FF2B5EF4-FFF2-40B4-BE49-F238E27FC236}">
                <a16:creationId xmlns:a16="http://schemas.microsoft.com/office/drawing/2014/main" id="{32A358F4-9BE2-4594-AC80-8EC16D13AAF0}"/>
              </a:ext>
            </a:extLst>
          </p:cNvPr>
          <p:cNvSpPr>
            <a:spLocks noGrp="1"/>
          </p:cNvSpPr>
          <p:nvPr>
            <p:ph type="sldNum" sz="quarter" idx="12"/>
          </p:nvPr>
        </p:nvSpPr>
        <p:spPr>
          <a:xfrm>
            <a:off x="8590663" y="6041362"/>
            <a:ext cx="683339" cy="365125"/>
          </a:xfrm>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2</a:t>
            </a:fld>
            <a:endParaRPr lang="fr-FR" sz="1050" b="0" strike="noStrike" spc="-1" dirty="0">
              <a:solidFill>
                <a:schemeClr val="accent2"/>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14">
                                            <p:txEl>
                                              <p:pRg st="1" end="1"/>
                                            </p:txEl>
                                          </p:spTgt>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14">
                                            <p:txEl>
                                              <p:pRg st="2" end="2"/>
                                            </p:txEl>
                                          </p:spTgt>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14">
                                            <p:txEl>
                                              <p:pRg st="3" end="3"/>
                                            </p:txEl>
                                          </p:spTgt>
                                        </p:tgtEl>
                                        <p:attrNameLst>
                                          <p:attrName>style.visibility</p:attrName>
                                        </p:attrNameLst>
                                      </p:cBhvr>
                                      <p:to>
                                        <p:strVal val="hidden"/>
                                      </p:to>
                                    </p:set>
                                  </p:childTnLst>
                                </p:cTn>
                              </p:par>
                              <p:par>
                                <p:cTn id="41" presetID="1" presetClass="exit" presetSubtype="0" fill="hold" grpId="0" nodeType="withEffect">
                                  <p:stCondLst>
                                    <p:cond delay="0"/>
                                  </p:stCondLst>
                                  <p:childTnLst>
                                    <p:set>
                                      <p:cBhvr>
                                        <p:cTn id="42" dur="1" fill="hold">
                                          <p:stCondLst>
                                            <p:cond delay="0"/>
                                          </p:stCondLst>
                                        </p:cTn>
                                        <p:tgtEl>
                                          <p:spTgt spid="14">
                                            <p:txEl>
                                              <p:pRg st="4" end="4"/>
                                            </p:txEl>
                                          </p:spTgt>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14">
                                            <p:txEl>
                                              <p:pRg st="5" end="5"/>
                                            </p:txEl>
                                          </p:spTgt>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4">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Image 2"/>
          <p:cNvPicPr/>
          <p:nvPr/>
        </p:nvPicPr>
        <p:blipFill>
          <a:blip r:embed="rId3"/>
          <a:stretch/>
        </p:blipFill>
        <p:spPr>
          <a:xfrm>
            <a:off x="80640" y="118440"/>
            <a:ext cx="2484000" cy="999360"/>
          </a:xfrm>
          <a:prstGeom prst="rect">
            <a:avLst/>
          </a:prstGeom>
          <a:ln>
            <a:noFill/>
          </a:ln>
        </p:spPr>
      </p:pic>
      <p:sp>
        <p:nvSpPr>
          <p:cNvPr id="94" name="CustomShape 1"/>
          <p:cNvSpPr/>
          <p:nvPr/>
        </p:nvSpPr>
        <p:spPr>
          <a:xfrm>
            <a:off x="4853999" y="345404"/>
            <a:ext cx="2484001" cy="545431"/>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trike="noStrike" spc="-1" dirty="0">
                <a:solidFill>
                  <a:srgbClr val="99CB38"/>
                </a:solidFill>
                <a:uFill>
                  <a:solidFill>
                    <a:srgbClr val="FFFFFF"/>
                  </a:solidFill>
                </a:uFill>
                <a:latin typeface="Calibri"/>
              </a:rPr>
              <a:t>Conclusion</a:t>
            </a:r>
            <a:endParaRPr lang="fr-FR" sz="3600" b="0" strike="noStrike" spc="-1" dirty="0">
              <a:solidFill>
                <a:srgbClr val="000000"/>
              </a:solidFill>
              <a:uFill>
                <a:solidFill>
                  <a:srgbClr val="FFFFFF"/>
                </a:solidFill>
              </a:uFill>
              <a:latin typeface="Arial"/>
            </a:endParaRPr>
          </a:p>
        </p:txBody>
      </p:sp>
      <p:sp>
        <p:nvSpPr>
          <p:cNvPr id="2" name="Espace réservé du numéro de diapositive 1">
            <a:extLst>
              <a:ext uri="{FF2B5EF4-FFF2-40B4-BE49-F238E27FC236}">
                <a16:creationId xmlns:a16="http://schemas.microsoft.com/office/drawing/2014/main" id="{2EB076CF-D3E0-4D12-8A63-FCA42A40566D}"/>
              </a:ext>
            </a:extLst>
          </p:cNvPr>
          <p:cNvSpPr>
            <a:spLocks noGrp="1"/>
          </p:cNvSpPr>
          <p:nvPr>
            <p:ph type="sldNum" sz="quarter" idx="12"/>
          </p:nvPr>
        </p:nvSpPr>
        <p:spPr>
          <a:xfrm>
            <a:off x="8590663" y="6041362"/>
            <a:ext cx="683339" cy="365125"/>
          </a:xfrm>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20</a:t>
            </a:fld>
            <a:endParaRPr lang="fr-FR" sz="1050" b="0" strike="noStrike" spc="-1" dirty="0">
              <a:solidFill>
                <a:schemeClr val="accent2"/>
              </a:solidFill>
              <a:uFill>
                <a:solidFill>
                  <a:srgbClr val="FFFFFF"/>
                </a:solidFill>
              </a:uFill>
              <a:latin typeface="Times New Roman"/>
            </a:endParaRPr>
          </a:p>
        </p:txBody>
      </p:sp>
      <p:pic>
        <p:nvPicPr>
          <p:cNvPr id="6" name="Image 5">
            <a:extLst>
              <a:ext uri="{FF2B5EF4-FFF2-40B4-BE49-F238E27FC236}">
                <a16:creationId xmlns:a16="http://schemas.microsoft.com/office/drawing/2014/main" id="{A63DE2E6-CE6D-4706-AE5F-14B9314F09B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411" b="95635" l="4291" r="96577">
                        <a14:foregroundMark x1="22495" y1="32496" x2="22495" y2="32496"/>
                        <a14:foregroundMark x1="43279" y1="25044" x2="43279" y2="25044"/>
                        <a14:foregroundMark x1="58160" y1="4189" x2="58160" y2="4189"/>
                        <a14:foregroundMark x1="58036" y1="4453" x2="60516" y2="8201"/>
                        <a14:foregroundMark x1="60665" y1="8201" x2="61310" y2="13580"/>
                        <a14:foregroundMark x1="61458" y1="15653" x2="60268" y2="19665"/>
                        <a14:foregroundMark x1="60392" y1="20106" x2="58284" y2="23854"/>
                        <a14:foregroundMark x1="58036" y1="23854" x2="54464" y2="26675"/>
                        <a14:foregroundMark x1="74330" y1="47707" x2="74330" y2="47707"/>
                        <a14:foregroundMark x1="71701" y1="45150" x2="83160" y2="38580"/>
                        <a14:foregroundMark x1="86062" y1="41182" x2="86062" y2="41182"/>
                        <a14:foregroundMark x1="13814" y1="73236" x2="13814" y2="73236"/>
                        <a14:foregroundMark x1="12227" y1="61287" x2="12227" y2="61287"/>
                        <a14:foregroundMark x1="9995" y1="37875" x2="9995" y2="37875"/>
                        <a14:foregroundMark x1="11062" y1="36023" x2="11062" y2="36023"/>
                        <a14:foregroundMark x1="9474" y1="35538" x2="9474" y2="35538"/>
                        <a14:foregroundMark x1="10268" y1="35097" x2="10268" y2="35097"/>
                        <a14:foregroundMark x1="11062" y1="34612" x2="11062" y2="34612"/>
                        <a14:foregroundMark x1="9077" y1="37654" x2="9077" y2="37654"/>
                        <a14:foregroundMark x1="60516" y1="67372" x2="60516" y2="67372"/>
                        <a14:foregroundMark x1="60268" y1="64815" x2="60268" y2="64815"/>
                        <a14:foregroundMark x1="37773" y1="80688" x2="37773" y2="80688"/>
                        <a14:foregroundMark x1="16047" y1="45635" x2="16047" y2="45635"/>
                        <a14:foregroundMark x1="13170" y1="69224" x2="13170" y2="69224"/>
                        <a14:backgroundMark x1="76190" y1="27381" x2="76190" y2="27381"/>
                        <a14:backgroundMark x1="77232" y1="33466" x2="77232" y2="33466"/>
                        <a14:backgroundMark x1="74479" y1="33201" x2="74479" y2="33201"/>
                        <a14:backgroundMark x1="43676" y1="12169" x2="43676" y2="12169"/>
                        <a14:backgroundMark x1="14087" y1="60097" x2="14087" y2="60097"/>
                        <a14:backgroundMark x1="13690" y1="81393" x2="13690" y2="81393"/>
                        <a14:backgroundMark x1="13814" y1="55203" x2="13814" y2="55203"/>
                        <a14:backgroundMark x1="90005" y1="61508" x2="90005" y2="61508"/>
                        <a14:backgroundMark x1="88294" y1="69004" x2="88294" y2="69004"/>
                        <a14:backgroundMark x1="76314" y1="72972" x2="76314" y2="72972"/>
                      </a14:backgroundRemoval>
                    </a14:imgEffect>
                  </a14:imgLayer>
                </a14:imgProps>
              </a:ext>
              <a:ext uri="{28A0092B-C50C-407E-A947-70E740481C1C}">
                <a14:useLocalDpi xmlns:a14="http://schemas.microsoft.com/office/drawing/2010/main" val="0"/>
              </a:ext>
            </a:extLst>
          </a:blip>
          <a:stretch>
            <a:fillRect/>
          </a:stretch>
        </p:blipFill>
        <p:spPr>
          <a:xfrm>
            <a:off x="344905" y="890835"/>
            <a:ext cx="11502189" cy="5967165"/>
          </a:xfrm>
          <a:prstGeom prst="rect">
            <a:avLst/>
          </a:prstGeom>
        </p:spPr>
      </p:pic>
    </p:spTree>
    <p:extLst>
      <p:ext uri="{BB962C8B-B14F-4D97-AF65-F5344CB8AC3E}">
        <p14:creationId xmlns:p14="http://schemas.microsoft.com/office/powerpoint/2010/main" val="2382397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36656D38-B228-43F7-ADE1-D104EC0355E2}"/>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rgbClr val="FFFFFF"/>
                </a:solidFill>
                <a:uFill>
                  <a:solidFill>
                    <a:srgbClr val="FFFFFF"/>
                  </a:solidFill>
                </a:uFill>
                <a:latin typeface="Calibri"/>
              </a:rPr>
              <a:t>21</a:t>
            </a:fld>
            <a:endParaRPr lang="fr-FR" sz="1050" b="0" strike="noStrike" spc="-1">
              <a:solidFill>
                <a:srgbClr val="000000"/>
              </a:solidFill>
              <a:uFill>
                <a:solidFill>
                  <a:srgbClr val="FFFFFF"/>
                </a:solidFill>
              </a:uFill>
              <a:latin typeface="Times New Roman"/>
            </a:endParaRPr>
          </a:p>
        </p:txBody>
      </p:sp>
      <p:graphicFrame>
        <p:nvGraphicFramePr>
          <p:cNvPr id="5" name="Diagramme 4">
            <a:hlinkHover r:id="rId3" action="ppaction://hlinkfile"/>
            <a:extLst>
              <a:ext uri="{FF2B5EF4-FFF2-40B4-BE49-F238E27FC236}">
                <a16:creationId xmlns:a16="http://schemas.microsoft.com/office/drawing/2014/main" id="{4F5B6295-C257-43D7-9B98-89F515FD90EB}"/>
              </a:ext>
            </a:extLst>
          </p:cNvPr>
          <p:cNvGraphicFramePr/>
          <p:nvPr>
            <p:extLst>
              <p:ext uri="{D42A27DB-BD31-4B8C-83A1-F6EECF244321}">
                <p14:modId xmlns:p14="http://schemas.microsoft.com/office/powerpoint/2010/main" val="1216417218"/>
              </p:ext>
            </p:extLst>
          </p:nvPr>
        </p:nvGraphicFramePr>
        <p:xfrm>
          <a:off x="904626" y="3156284"/>
          <a:ext cx="3288631" cy="5454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Image 6">
            <a:extLst>
              <a:ext uri="{FF2B5EF4-FFF2-40B4-BE49-F238E27FC236}">
                <a16:creationId xmlns:a16="http://schemas.microsoft.com/office/drawing/2014/main" id="{F7026B2F-8A07-4A07-919D-12FB19358ED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92" b="99425" l="2637" r="99609">
                        <a14:foregroundMark x1="28320" y1="81418" x2="50195" y2="85632"/>
                        <a14:foregroundMark x1="50195" y1="85824" x2="56445" y2="86782"/>
                      </a14:backgroundRemoval>
                    </a14:imgEffect>
                  </a14:imgLayer>
                </a14:imgProps>
              </a:ext>
              <a:ext uri="{28A0092B-C50C-407E-A947-70E740481C1C}">
                <a14:useLocalDpi xmlns:a14="http://schemas.microsoft.com/office/drawing/2010/main" val="0"/>
              </a:ext>
            </a:extLst>
          </a:blip>
          <a:stretch>
            <a:fillRect/>
          </a:stretch>
        </p:blipFill>
        <p:spPr>
          <a:xfrm>
            <a:off x="5910691" y="0"/>
            <a:ext cx="6726621" cy="6858000"/>
          </a:xfrm>
          <a:prstGeom prst="rect">
            <a:avLst/>
          </a:prstGeom>
        </p:spPr>
      </p:pic>
      <p:pic>
        <p:nvPicPr>
          <p:cNvPr id="8" name="Image 2">
            <a:extLst>
              <a:ext uri="{FF2B5EF4-FFF2-40B4-BE49-F238E27FC236}">
                <a16:creationId xmlns:a16="http://schemas.microsoft.com/office/drawing/2014/main" id="{8A5CCF27-CEEF-4F46-BBEE-53975DEFCAD5}"/>
              </a:ext>
            </a:extLst>
          </p:cNvPr>
          <p:cNvPicPr/>
          <p:nvPr/>
        </p:nvPicPr>
        <p:blipFill>
          <a:blip r:embed="rId11"/>
          <a:stretch/>
        </p:blipFill>
        <p:spPr>
          <a:xfrm>
            <a:off x="80640" y="118440"/>
            <a:ext cx="2484000" cy="999360"/>
          </a:xfrm>
          <a:prstGeom prst="rect">
            <a:avLst/>
          </a:prstGeom>
          <a:ln>
            <a:noFill/>
          </a:ln>
        </p:spPr>
      </p:pic>
      <p:pic>
        <p:nvPicPr>
          <p:cNvPr id="11" name="Image 10">
            <a:hlinkClick r:id="" action="ppaction://hlinkshowjump?jump=firstslide"/>
            <a:extLst>
              <a:ext uri="{FF2B5EF4-FFF2-40B4-BE49-F238E27FC236}">
                <a16:creationId xmlns:a16="http://schemas.microsoft.com/office/drawing/2014/main" id="{F33DA9AD-7F6A-4912-A17F-018E7E074A6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3741" b="98504" l="2500" r="98333">
                        <a14:foregroundMark x1="23333" y1="15711" x2="23333" y2="15711"/>
                        <a14:foregroundMark x1="20000" y1="18953" x2="20000" y2="18953"/>
                        <a14:foregroundMark x1="31167" y1="7232" x2="31167" y2="7232"/>
                        <a14:foregroundMark x1="38000" y1="8978" x2="38000" y2="8978"/>
                        <a14:foregroundMark x1="43000" y1="9726" x2="43000" y2="9726"/>
                        <a14:foregroundMark x1="46833" y1="11471" x2="46833" y2="11471"/>
                        <a14:foregroundMark x1="49667" y1="10224" x2="49667" y2="10224"/>
                        <a14:foregroundMark x1="56167" y1="8978" x2="56167" y2="8978"/>
                        <a14:foregroundMark x1="59000" y1="8978" x2="59000" y2="8978"/>
                        <a14:foregroundMark x1="63833" y1="8479" x2="63833" y2="8479"/>
                        <a14:foregroundMark x1="55000" y1="83791" x2="55000" y2="83791"/>
                        <a14:foregroundMark x1="51667" y1="84040" x2="51667" y2="84040"/>
                        <a14:foregroundMark x1="46333" y1="83292" x2="46333" y2="83292"/>
                        <a14:foregroundMark x1="41500" y1="85786" x2="41500" y2="85786"/>
                        <a14:foregroundMark x1="38000" y1="83791" x2="38000" y2="83791"/>
                        <a14:foregroundMark x1="58667" y1="82544" x2="58667" y2="82544"/>
                      </a14:backgroundRemoval>
                    </a14:imgEffect>
                  </a14:imgLayer>
                </a14:imgProps>
              </a:ext>
              <a:ext uri="{28A0092B-C50C-407E-A947-70E740481C1C}">
                <a14:useLocalDpi xmlns:a14="http://schemas.microsoft.com/office/drawing/2010/main" val="0"/>
              </a:ext>
            </a:extLst>
          </a:blip>
          <a:stretch>
            <a:fillRect/>
          </a:stretch>
        </p:blipFill>
        <p:spPr>
          <a:xfrm>
            <a:off x="3509380" y="1412136"/>
            <a:ext cx="6035502" cy="4033727"/>
          </a:xfrm>
          <a:prstGeom prst="rect">
            <a:avLst/>
          </a:prstGeom>
        </p:spPr>
      </p:pic>
    </p:spTree>
    <p:extLst>
      <p:ext uri="{BB962C8B-B14F-4D97-AF65-F5344CB8AC3E}">
        <p14:creationId xmlns:p14="http://schemas.microsoft.com/office/powerpoint/2010/main" val="222614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graphicEl>
                                              <a:dgm id="{6B017F05-9E41-468E-930E-942DBA49E582}"/>
                                            </p:graphicEl>
                                          </p:spTgt>
                                        </p:tgtEl>
                                        <p:attrNameLst>
                                          <p:attrName>style.visibility</p:attrName>
                                        </p:attrNameLst>
                                      </p:cBhvr>
                                      <p:to>
                                        <p:strVal val="visible"/>
                                      </p:to>
                                    </p:set>
                                    <p:animEffect transition="in" filter="circle(in)">
                                      <p:cBhvr>
                                        <p:cTn id="7" dur="1000"/>
                                        <p:tgtEl>
                                          <p:spTgt spid="5">
                                            <p:graphicEl>
                                              <a:dgm id="{6B017F05-9E41-468E-930E-942DBA49E582}"/>
                                            </p:graphic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5">
                                            <p:graphicEl>
                                              <a:dgm id="{6B017F05-9E41-468E-930E-942DBA49E582}"/>
                                            </p:graphicEl>
                                          </p:spTgt>
                                        </p:tgtEl>
                                        <p:attrNameLst>
                                          <p:attrName>style.visibility</p:attrName>
                                        </p:attrNameLst>
                                      </p:cBhvr>
                                      <p:to>
                                        <p:strVal val="hidden"/>
                                      </p:to>
                                    </p:set>
                                  </p:childTnLst>
                                </p:cTn>
                              </p:par>
                              <p:par>
                                <p:cTn id="14" presetID="1" presetClass="exit" presetSubtype="0" fill="hold" nodeType="withEffect">
                                  <p:stCondLst>
                                    <p:cond delay="0"/>
                                  </p:stCondLst>
                                  <p:childTnLst>
                                    <p:set>
                                      <p:cBhvr>
                                        <p:cTn id="15" dur="1" fill="hold">
                                          <p:stCondLst>
                                            <p:cond delay="0"/>
                                          </p:stCondLst>
                                        </p:cTn>
                                        <p:tgtEl>
                                          <p:spTgt spid="7"/>
                                        </p:tgtEl>
                                        <p:attrNameLst>
                                          <p:attrName>style.visibility</p:attrName>
                                        </p:attrNameLst>
                                      </p:cBhvr>
                                      <p:to>
                                        <p:strVal val="hidden"/>
                                      </p:to>
                                    </p:set>
                                  </p:childTnLst>
                                </p:cTn>
                              </p:par>
                              <p:par>
                                <p:cTn id="16" presetID="1"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Graphic spid="5" grpId="1">
        <p:bldSub>
          <a:bldDgm/>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 3"/>
          <p:cNvPicPr/>
          <p:nvPr/>
        </p:nvPicPr>
        <p:blipFill>
          <a:blip r:embed="rId3"/>
          <a:stretch/>
        </p:blipFill>
        <p:spPr>
          <a:xfrm>
            <a:off x="152280" y="290880"/>
            <a:ext cx="1736280" cy="697320"/>
          </a:xfrm>
          <a:prstGeom prst="rect">
            <a:avLst/>
          </a:prstGeom>
          <a:ln>
            <a:noFill/>
          </a:ln>
        </p:spPr>
      </p:pic>
      <p:pic>
        <p:nvPicPr>
          <p:cNvPr id="2" name="Picture 2" descr="A circuit board&#10;&#10;Description generated with very high confidence">
            <a:extLst>
              <a:ext uri="{FF2B5EF4-FFF2-40B4-BE49-F238E27FC236}">
                <a16:creationId xmlns:a16="http://schemas.microsoft.com/office/drawing/2014/main" id="{48A0B4C9-BF17-4F26-B7B1-117D2C752A8A}"/>
              </a:ext>
            </a:extLst>
          </p:cNvPr>
          <p:cNvPicPr>
            <a:picLocks noChangeAspect="1"/>
          </p:cNvPicPr>
          <p:nvPr/>
        </p:nvPicPr>
        <p:blipFill rotWithShape="1">
          <a:blip r:embed="rId4"/>
          <a:srcRect l="11488" t="5185" r="9915" b="1117"/>
          <a:stretch/>
        </p:blipFill>
        <p:spPr>
          <a:xfrm>
            <a:off x="2917998" y="1292684"/>
            <a:ext cx="6619601" cy="4782484"/>
          </a:xfrm>
          <a:prstGeom prst="rect">
            <a:avLst/>
          </a:prstGeom>
        </p:spPr>
      </p:pic>
      <p:pic>
        <p:nvPicPr>
          <p:cNvPr id="11" name="Image 10">
            <a:extLst>
              <a:ext uri="{FF2B5EF4-FFF2-40B4-BE49-F238E27FC236}">
                <a16:creationId xmlns:a16="http://schemas.microsoft.com/office/drawing/2014/main" id="{ED4E462C-1F19-4AA9-AE7D-FC3858B64D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5" y="1292684"/>
            <a:ext cx="993793" cy="2136316"/>
          </a:xfrm>
          <a:prstGeom prst="rect">
            <a:avLst/>
          </a:prstGeom>
        </p:spPr>
      </p:pic>
      <p:sp>
        <p:nvSpPr>
          <p:cNvPr id="12" name="Ellipse 11">
            <a:extLst>
              <a:ext uri="{FF2B5EF4-FFF2-40B4-BE49-F238E27FC236}">
                <a16:creationId xmlns:a16="http://schemas.microsoft.com/office/drawing/2014/main" id="{7A288E78-1BDE-459B-B1C3-710681AE49DA}"/>
              </a:ext>
            </a:extLst>
          </p:cNvPr>
          <p:cNvSpPr/>
          <p:nvPr/>
        </p:nvSpPr>
        <p:spPr>
          <a:xfrm>
            <a:off x="4413418" y="1477391"/>
            <a:ext cx="1371600" cy="1143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7C1AAD74-F6ED-4B62-859C-2E598DA2F41F}"/>
              </a:ext>
            </a:extLst>
          </p:cNvPr>
          <p:cNvSpPr/>
          <p:nvPr/>
        </p:nvSpPr>
        <p:spPr>
          <a:xfrm>
            <a:off x="5496582" y="1386301"/>
            <a:ext cx="1581824" cy="138348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llipse 14">
            <a:extLst>
              <a:ext uri="{FF2B5EF4-FFF2-40B4-BE49-F238E27FC236}">
                <a16:creationId xmlns:a16="http://schemas.microsoft.com/office/drawing/2014/main" id="{5366FEC6-8A2B-401D-B275-D0A534BDA96B}"/>
              </a:ext>
            </a:extLst>
          </p:cNvPr>
          <p:cNvSpPr/>
          <p:nvPr/>
        </p:nvSpPr>
        <p:spPr>
          <a:xfrm>
            <a:off x="6919104" y="1292684"/>
            <a:ext cx="1519593" cy="1327707"/>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9D8B361B-90E1-4B6E-9E08-B650B9C2D114}"/>
              </a:ext>
            </a:extLst>
          </p:cNvPr>
          <p:cNvSpPr/>
          <p:nvPr/>
        </p:nvSpPr>
        <p:spPr>
          <a:xfrm flipV="1">
            <a:off x="2917999" y="3199731"/>
            <a:ext cx="1155748" cy="21717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D71FACE9-1CAB-4F4A-A39E-0F0D4172C842}"/>
              </a:ext>
            </a:extLst>
          </p:cNvPr>
          <p:cNvSpPr/>
          <p:nvPr/>
        </p:nvSpPr>
        <p:spPr>
          <a:xfrm flipV="1">
            <a:off x="8692566" y="2421403"/>
            <a:ext cx="1155748" cy="328204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Croix 12">
            <a:extLst>
              <a:ext uri="{FF2B5EF4-FFF2-40B4-BE49-F238E27FC236}">
                <a16:creationId xmlns:a16="http://schemas.microsoft.com/office/drawing/2014/main" id="{89D7C17F-C947-42E9-828C-E6F15962CD12}"/>
              </a:ext>
            </a:extLst>
          </p:cNvPr>
          <p:cNvSpPr/>
          <p:nvPr/>
        </p:nvSpPr>
        <p:spPr>
          <a:xfrm>
            <a:off x="7250193" y="3779076"/>
            <a:ext cx="1327224" cy="1053512"/>
          </a:xfrm>
          <a:prstGeom prst="plus">
            <a:avLst>
              <a:gd name="adj" fmla="val 31095"/>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Ellipse 26">
            <a:extLst>
              <a:ext uri="{FF2B5EF4-FFF2-40B4-BE49-F238E27FC236}">
                <a16:creationId xmlns:a16="http://schemas.microsoft.com/office/drawing/2014/main" id="{2E3EC565-BCDE-48D5-A8FE-B556D9CE19FB}"/>
              </a:ext>
            </a:extLst>
          </p:cNvPr>
          <p:cNvSpPr/>
          <p:nvPr/>
        </p:nvSpPr>
        <p:spPr>
          <a:xfrm>
            <a:off x="3994406" y="4559775"/>
            <a:ext cx="3709846" cy="74294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Ellipse 27">
            <a:extLst>
              <a:ext uri="{FF2B5EF4-FFF2-40B4-BE49-F238E27FC236}">
                <a16:creationId xmlns:a16="http://schemas.microsoft.com/office/drawing/2014/main" id="{14146DC3-160C-4BFB-9C6B-E5C1D6D542CD}"/>
              </a:ext>
            </a:extLst>
          </p:cNvPr>
          <p:cNvSpPr/>
          <p:nvPr/>
        </p:nvSpPr>
        <p:spPr>
          <a:xfrm>
            <a:off x="5658444" y="3315152"/>
            <a:ext cx="1097592" cy="105351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CustomShape 1">
            <a:extLst>
              <a:ext uri="{FF2B5EF4-FFF2-40B4-BE49-F238E27FC236}">
                <a16:creationId xmlns:a16="http://schemas.microsoft.com/office/drawing/2014/main" id="{D029445E-B567-4FCE-B8BE-B0B311E2350D}"/>
              </a:ext>
            </a:extLst>
          </p:cNvPr>
          <p:cNvSpPr/>
          <p:nvPr/>
        </p:nvSpPr>
        <p:spPr>
          <a:xfrm>
            <a:off x="4014749" y="408272"/>
            <a:ext cx="4562668" cy="579240"/>
          </a:xfrm>
          <a:prstGeom prst="rect">
            <a:avLst/>
          </a:prstGeom>
          <a:noFill/>
          <a:ln>
            <a:noFill/>
          </a:ln>
        </p:spPr>
        <p:style>
          <a:lnRef idx="0">
            <a:scrgbClr r="0" g="0" b="0"/>
          </a:lnRef>
          <a:fillRef idx="0">
            <a:scrgbClr r="0" g="0" b="0"/>
          </a:fillRef>
          <a:effectRef idx="0">
            <a:scrgbClr r="0" g="0" b="0"/>
          </a:effectRef>
          <a:fontRef idx="minor"/>
        </p:style>
        <p:txBody>
          <a:bodyPr/>
          <a:lstStyle/>
          <a:p>
            <a:pPr algn="ctr"/>
            <a:r>
              <a:rPr lang="fr-FR" sz="3600" b="1" u="sng" strike="noStrike" spc="-1" dirty="0">
                <a:solidFill>
                  <a:srgbClr val="99CB38"/>
                </a:solidFill>
                <a:uFill>
                  <a:solidFill>
                    <a:srgbClr val="FFFFFF"/>
                  </a:solidFill>
                </a:uFill>
                <a:latin typeface="Calibri"/>
              </a:rPr>
              <a:t>Introduction : Nexys4 ?</a:t>
            </a:r>
            <a:endParaRPr lang="fr-FR" sz="3600" b="0" strike="noStrike" spc="-1" dirty="0">
              <a:solidFill>
                <a:srgbClr val="000000"/>
              </a:solidFill>
              <a:uFill>
                <a:solidFill>
                  <a:srgbClr val="FFFFFF"/>
                </a:solidFill>
              </a:uFill>
              <a:latin typeface="Arial"/>
            </a:endParaRPr>
          </a:p>
        </p:txBody>
      </p:sp>
      <p:sp>
        <p:nvSpPr>
          <p:cNvPr id="3" name="Espace réservé du numéro de diapositive 2">
            <a:extLst>
              <a:ext uri="{FF2B5EF4-FFF2-40B4-BE49-F238E27FC236}">
                <a16:creationId xmlns:a16="http://schemas.microsoft.com/office/drawing/2014/main" id="{80F96CC0-5B98-4C43-A838-31C70424C67F}"/>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3</a:t>
            </a:fld>
            <a:endParaRPr lang="fr-FR" sz="1050" b="0" strike="noStrike" spc="-1" dirty="0">
              <a:solidFill>
                <a:schemeClr val="accent2"/>
              </a:solidFill>
              <a:uFill>
                <a:solidFill>
                  <a:srgbClr val="FFFFFF"/>
                </a:solidFill>
              </a:uFill>
              <a:latin typeface="Times New Roman"/>
            </a:endParaRPr>
          </a:p>
        </p:txBody>
      </p:sp>
    </p:spTree>
    <p:extLst>
      <p:ext uri="{BB962C8B-B14F-4D97-AF65-F5344CB8AC3E}">
        <p14:creationId xmlns:p14="http://schemas.microsoft.com/office/powerpoint/2010/main" val="3334226840"/>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7"/>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4" grpId="0" animBg="1"/>
      <p:bldP spid="14" grpId="1" animBg="1"/>
      <p:bldP spid="15" grpId="0" animBg="1"/>
      <p:bldP spid="15" grpId="1" animBg="1"/>
      <p:bldP spid="16" grpId="0" animBg="1"/>
      <p:bldP spid="16" grpId="1" animBg="1"/>
      <p:bldP spid="26" grpId="0" animBg="1"/>
      <p:bldP spid="26" grpId="1" animBg="1"/>
      <p:bldP spid="13" grpId="0" animBg="1"/>
      <p:bldP spid="13" grpId="1" animBg="1"/>
      <p:bldP spid="27" grpId="0" animBg="1"/>
      <p:bldP spid="27" grpId="1" animBg="1"/>
      <p:bldP spid="28" grpId="0" animBg="1"/>
      <p:bldP spid="2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 2"/>
          <p:cNvPicPr/>
          <p:nvPr/>
        </p:nvPicPr>
        <p:blipFill>
          <a:blip r:embed="rId3"/>
          <a:stretch/>
        </p:blipFill>
        <p:spPr>
          <a:xfrm>
            <a:off x="80640" y="176040"/>
            <a:ext cx="2139120" cy="855720"/>
          </a:xfrm>
          <a:prstGeom prst="rect">
            <a:avLst/>
          </a:prstGeom>
          <a:ln>
            <a:noFill/>
          </a:ln>
        </p:spPr>
      </p:pic>
      <p:sp>
        <p:nvSpPr>
          <p:cNvPr id="54" name="CustomShape 1"/>
          <p:cNvSpPr/>
          <p:nvPr/>
        </p:nvSpPr>
        <p:spPr>
          <a:xfrm>
            <a:off x="3753332" y="495275"/>
            <a:ext cx="5304404" cy="536485"/>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u="sng" strike="noStrike" spc="-1" dirty="0">
                <a:solidFill>
                  <a:srgbClr val="99CB38"/>
                </a:solidFill>
                <a:uFill>
                  <a:solidFill>
                    <a:srgbClr val="FFFFFF"/>
                  </a:solidFill>
                </a:uFill>
                <a:latin typeface="Calibri"/>
              </a:rPr>
              <a:t>Introduction : PMC-E201 ?</a:t>
            </a:r>
            <a:endParaRPr lang="fr-FR" sz="3600" b="0" strike="noStrike" spc="-1" dirty="0">
              <a:solidFill>
                <a:srgbClr val="000000"/>
              </a:solidFill>
              <a:uFill>
                <a:solidFill>
                  <a:srgbClr val="FFFFFF"/>
                </a:solidFill>
              </a:uFill>
              <a:latin typeface="Arial"/>
            </a:endParaRPr>
          </a:p>
        </p:txBody>
      </p:sp>
      <p:sp>
        <p:nvSpPr>
          <p:cNvPr id="55" name="CustomShape 2"/>
          <p:cNvSpPr/>
          <p:nvPr/>
        </p:nvSpPr>
        <p:spPr>
          <a:xfrm>
            <a:off x="209880" y="2115000"/>
            <a:ext cx="11671200" cy="945000"/>
          </a:xfrm>
          <a:prstGeom prst="rect">
            <a:avLst/>
          </a:prstGeom>
          <a:noFill/>
          <a:ln>
            <a:noFill/>
          </a:ln>
        </p:spPr>
        <p:style>
          <a:lnRef idx="0">
            <a:scrgbClr r="0" g="0" b="0"/>
          </a:lnRef>
          <a:fillRef idx="0">
            <a:scrgbClr r="0" g="0" b="0"/>
          </a:fillRef>
          <a:effectRef idx="0">
            <a:scrgbClr r="0" g="0" b="0"/>
          </a:effectRef>
          <a:fontRef idx="minor"/>
        </p:style>
        <p:txBody>
          <a:bodyPr anchor="t"/>
          <a:lstStyle/>
          <a:p>
            <a:pPr>
              <a:lnSpc>
                <a:spcPct val="100000"/>
              </a:lnSpc>
            </a:pPr>
            <a:endParaRPr lang="fr-FR" sz="2800" b="0" strike="noStrike" spc="-1" dirty="0">
              <a:solidFill>
                <a:srgbClr val="000000"/>
              </a:solidFill>
              <a:latin typeface="Calibri"/>
              <a:cs typeface="Calibri"/>
            </a:endParaRPr>
          </a:p>
        </p:txBody>
      </p:sp>
      <p:sp>
        <p:nvSpPr>
          <p:cNvPr id="56" name="CustomShape 3"/>
          <p:cNvSpPr/>
          <p:nvPr/>
        </p:nvSpPr>
        <p:spPr>
          <a:xfrm>
            <a:off x="1462902" y="5354892"/>
            <a:ext cx="2742840" cy="45756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2400" b="1" strike="noStrike" spc="-1" dirty="0">
                <a:solidFill>
                  <a:srgbClr val="000000"/>
                </a:solidFill>
                <a:uFill>
                  <a:solidFill>
                    <a:srgbClr val="FFFFFF"/>
                  </a:solidFill>
                </a:uFill>
                <a:latin typeface="Calibri"/>
              </a:rPr>
              <a:t>Jeu Pong</a:t>
            </a:r>
            <a:endParaRPr lang="fr-FR" sz="2400" b="0" strike="noStrike" spc="-1" dirty="0">
              <a:solidFill>
                <a:srgbClr val="000000"/>
              </a:solidFill>
              <a:uFill>
                <a:solidFill>
                  <a:srgbClr val="FFFFFF"/>
                </a:solidFill>
              </a:uFill>
              <a:latin typeface="Arial"/>
            </a:endParaRPr>
          </a:p>
        </p:txBody>
      </p:sp>
      <p:sp>
        <p:nvSpPr>
          <p:cNvPr id="57" name="CustomShape 4"/>
          <p:cNvSpPr/>
          <p:nvPr/>
        </p:nvSpPr>
        <p:spPr>
          <a:xfrm>
            <a:off x="6573882" y="5354892"/>
            <a:ext cx="2742840" cy="45756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2400" b="1" strike="noStrike" spc="-1" dirty="0">
                <a:solidFill>
                  <a:srgbClr val="000000"/>
                </a:solidFill>
                <a:uFill>
                  <a:solidFill>
                    <a:srgbClr val="FFFFFF"/>
                  </a:solidFill>
                </a:uFill>
                <a:latin typeface="Calibri"/>
              </a:rPr>
              <a:t>Jeu Casse Briques</a:t>
            </a:r>
            <a:endParaRPr lang="fr-FR" sz="2400" b="0" strike="noStrike" spc="-1" dirty="0">
              <a:solidFill>
                <a:srgbClr val="000000"/>
              </a:solidFill>
              <a:uFill>
                <a:solidFill>
                  <a:srgbClr val="FFFFFF"/>
                </a:solidFill>
              </a:uFill>
              <a:latin typeface="Arial"/>
            </a:endParaRPr>
          </a:p>
        </p:txBody>
      </p:sp>
      <p:pic>
        <p:nvPicPr>
          <p:cNvPr id="58" name="Image 7"/>
          <p:cNvPicPr/>
          <p:nvPr/>
        </p:nvPicPr>
        <p:blipFill>
          <a:blip r:embed="rId4">
            <a:extLst>
              <a:ext uri="{28A0092B-C50C-407E-A947-70E740481C1C}">
                <a14:useLocalDpi xmlns:a14="http://schemas.microsoft.com/office/drawing/2010/main" val="0"/>
              </a:ext>
            </a:extLst>
          </a:blip>
          <a:stretch>
            <a:fillRect/>
          </a:stretch>
        </p:blipFill>
        <p:spPr>
          <a:xfrm>
            <a:off x="5680500" y="2501349"/>
            <a:ext cx="4529605" cy="2687532"/>
          </a:xfrm>
          <a:prstGeom prst="rect">
            <a:avLst/>
          </a:prstGeom>
          <a:ln>
            <a:noFill/>
          </a:ln>
        </p:spPr>
      </p:pic>
      <p:pic>
        <p:nvPicPr>
          <p:cNvPr id="59" name="Picture 2"/>
          <p:cNvPicPr/>
          <p:nvPr/>
        </p:nvPicPr>
        <p:blipFill>
          <a:blip r:embed="rId5">
            <a:extLst>
              <a:ext uri="{28A0092B-C50C-407E-A947-70E740481C1C}">
                <a14:useLocalDpi xmlns:a14="http://schemas.microsoft.com/office/drawing/2010/main" val="0"/>
              </a:ext>
            </a:extLst>
          </a:blip>
          <a:stretch>
            <a:fillRect/>
          </a:stretch>
        </p:blipFill>
        <p:spPr>
          <a:xfrm>
            <a:off x="569520" y="2505570"/>
            <a:ext cx="4529605" cy="2687532"/>
          </a:xfrm>
          <a:prstGeom prst="rect">
            <a:avLst/>
          </a:prstGeom>
          <a:ln>
            <a:noFill/>
          </a:ln>
        </p:spPr>
      </p:pic>
      <p:sp>
        <p:nvSpPr>
          <p:cNvPr id="2" name="Espace réservé du numéro de diapositive 1">
            <a:extLst>
              <a:ext uri="{FF2B5EF4-FFF2-40B4-BE49-F238E27FC236}">
                <a16:creationId xmlns:a16="http://schemas.microsoft.com/office/drawing/2014/main" id="{472606F2-B6F7-40DA-8097-6FEDD39A718B}"/>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4</a:t>
            </a:fld>
            <a:endParaRPr lang="fr-FR" sz="1050" b="0" strike="noStrike" spc="-1" dirty="0">
              <a:solidFill>
                <a:schemeClr val="accent2"/>
              </a:solidFill>
              <a:uFill>
                <a:solidFill>
                  <a:srgbClr val="FFFFFF"/>
                </a:solidFill>
              </a:uFill>
              <a:latin typeface="Times New Roman"/>
            </a:endParaRPr>
          </a:p>
        </p:txBody>
      </p:sp>
      <p:pic>
        <p:nvPicPr>
          <p:cNvPr id="11" name="Image 10">
            <a:extLst>
              <a:ext uri="{FF2B5EF4-FFF2-40B4-BE49-F238E27FC236}">
                <a16:creationId xmlns:a16="http://schemas.microsoft.com/office/drawing/2014/main" id="{212FB373-2D3F-4CAF-971D-C17B368C26E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000" b="98667" l="0" r="99642">
                        <a14:foregroundMark x1="73835" y1="49333" x2="73835" y2="49333"/>
                        <a14:foregroundMark x1="88172" y1="51333" x2="88172" y2="51333"/>
                        <a14:foregroundMark x1="76344" y1="35333" x2="76344" y2="35333"/>
                      </a14:backgroundRemoval>
                    </a14:imgEffect>
                  </a14:imgLayer>
                </a14:imgProps>
              </a:ext>
              <a:ext uri="{28A0092B-C50C-407E-A947-70E740481C1C}">
                <a14:useLocalDpi xmlns:a14="http://schemas.microsoft.com/office/drawing/2010/main" val="0"/>
              </a:ext>
            </a:extLst>
          </a:blip>
          <a:stretch>
            <a:fillRect/>
          </a:stretch>
        </p:blipFill>
        <p:spPr>
          <a:xfrm>
            <a:off x="9471804" y="-63243"/>
            <a:ext cx="2878287" cy="2778183"/>
          </a:xfrm>
          <a:prstGeom prst="rect">
            <a:avLst/>
          </a:prstGeom>
        </p:spPr>
      </p:pic>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Image 2"/>
          <p:cNvPicPr/>
          <p:nvPr/>
        </p:nvPicPr>
        <p:blipFill>
          <a:blip r:embed="rId3"/>
          <a:stretch/>
        </p:blipFill>
        <p:spPr>
          <a:xfrm>
            <a:off x="80640" y="118440"/>
            <a:ext cx="2484000" cy="999360"/>
          </a:xfrm>
          <a:prstGeom prst="rect">
            <a:avLst/>
          </a:prstGeom>
          <a:ln>
            <a:noFill/>
          </a:ln>
        </p:spPr>
      </p:pic>
      <p:sp>
        <p:nvSpPr>
          <p:cNvPr id="61" name="CustomShape 1"/>
          <p:cNvSpPr/>
          <p:nvPr/>
        </p:nvSpPr>
        <p:spPr>
          <a:xfrm>
            <a:off x="3490912" y="569210"/>
            <a:ext cx="5210175" cy="54859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fr-FR" sz="3600" b="1" u="sng" spc="-1" dirty="0">
                <a:solidFill>
                  <a:srgbClr val="99CB38"/>
                </a:solidFill>
                <a:uFill>
                  <a:solidFill>
                    <a:srgbClr val="FFFFFF"/>
                  </a:solidFill>
                </a:uFill>
                <a:latin typeface="Calibri"/>
              </a:rPr>
              <a:t> 2. </a:t>
            </a:r>
            <a:r>
              <a:rPr lang="fr-FR" sz="3600" b="1" u="sng" strike="noStrike" spc="-1" dirty="0">
                <a:solidFill>
                  <a:srgbClr val="99CB38"/>
                </a:solidFill>
                <a:uFill>
                  <a:solidFill>
                    <a:srgbClr val="FFFFFF"/>
                  </a:solidFill>
                </a:uFill>
                <a:latin typeface="Calibri"/>
              </a:rPr>
              <a:t>Architecture PMC-E201 </a:t>
            </a:r>
            <a:endParaRPr lang="fr-FR" sz="3600" b="0" u="sng" strike="noStrike" spc="-1" dirty="0">
              <a:solidFill>
                <a:srgbClr val="000000"/>
              </a:solidFill>
              <a:uFill>
                <a:solidFill>
                  <a:srgbClr val="FFFFFF"/>
                </a:solidFill>
              </a:uFill>
              <a:latin typeface="Arial"/>
            </a:endParaRPr>
          </a:p>
          <a:p>
            <a:pPr algn="ctr">
              <a:lnSpc>
                <a:spcPct val="100000"/>
              </a:lnSpc>
            </a:pPr>
            <a:endParaRPr lang="fr-FR" sz="3600" b="0" u="sng" strike="noStrike" spc="-1" dirty="0">
              <a:solidFill>
                <a:srgbClr val="000000"/>
              </a:solidFill>
              <a:uFill>
                <a:solidFill>
                  <a:srgbClr val="FFFFFF"/>
                </a:solidFill>
              </a:uFill>
              <a:latin typeface="Arial"/>
            </a:endParaRPr>
          </a:p>
        </p:txBody>
      </p:sp>
      <p:sp>
        <p:nvSpPr>
          <p:cNvPr id="2" name="Espace réservé du numéro de diapositive 1">
            <a:extLst>
              <a:ext uri="{FF2B5EF4-FFF2-40B4-BE49-F238E27FC236}">
                <a16:creationId xmlns:a16="http://schemas.microsoft.com/office/drawing/2014/main" id="{11EAA554-AD4C-48B0-8055-84149C4CEEA8}"/>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5</a:t>
            </a:fld>
            <a:endParaRPr lang="fr-FR" sz="1050" b="0" strike="noStrike" spc="-1" dirty="0">
              <a:solidFill>
                <a:schemeClr val="accent2"/>
              </a:solidFill>
              <a:uFill>
                <a:solidFill>
                  <a:srgbClr val="FFFFFF"/>
                </a:solidFill>
              </a:uFill>
              <a:latin typeface="Times New Roman"/>
            </a:endParaRPr>
          </a:p>
        </p:txBody>
      </p:sp>
      <p:pic>
        <p:nvPicPr>
          <p:cNvPr id="5" name="Image 4">
            <a:extLst>
              <a:ext uri="{FF2B5EF4-FFF2-40B4-BE49-F238E27FC236}">
                <a16:creationId xmlns:a16="http://schemas.microsoft.com/office/drawing/2014/main" id="{CD5C02F4-3240-4ACC-B4F1-4F011F3BA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311" y="1958569"/>
            <a:ext cx="7011378" cy="3229426"/>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Image 2"/>
          <p:cNvPicPr/>
          <p:nvPr/>
        </p:nvPicPr>
        <p:blipFill>
          <a:blip r:embed="rId3"/>
          <a:stretch/>
        </p:blipFill>
        <p:spPr>
          <a:xfrm>
            <a:off x="80640" y="118440"/>
            <a:ext cx="2484000" cy="999360"/>
          </a:xfrm>
          <a:prstGeom prst="rect">
            <a:avLst/>
          </a:prstGeom>
          <a:ln>
            <a:noFill/>
          </a:ln>
        </p:spPr>
      </p:pic>
      <p:sp>
        <p:nvSpPr>
          <p:cNvPr id="61" name="CustomShape 1"/>
          <p:cNvSpPr/>
          <p:nvPr/>
        </p:nvSpPr>
        <p:spPr>
          <a:xfrm>
            <a:off x="-5760" y="1209240"/>
            <a:ext cx="9528840" cy="514052"/>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endParaRPr lang="fr-FR" sz="3200" b="0" strike="noStrike" spc="-1" dirty="0">
              <a:solidFill>
                <a:srgbClr val="000000"/>
              </a:solidFill>
              <a:uFill>
                <a:solidFill>
                  <a:srgbClr val="FFFFFF"/>
                </a:solidFill>
              </a:uFill>
              <a:latin typeface="Arial"/>
            </a:endParaRPr>
          </a:p>
          <a:p>
            <a:pPr algn="ctr">
              <a:lnSpc>
                <a:spcPct val="100000"/>
              </a:lnSpc>
            </a:pPr>
            <a:endParaRPr lang="fr-FR" sz="3200" b="0" strike="noStrike" spc="-1" dirty="0">
              <a:solidFill>
                <a:srgbClr val="000000"/>
              </a:solidFill>
              <a:uFill>
                <a:solidFill>
                  <a:srgbClr val="FFFFFF"/>
                </a:solidFill>
              </a:uFill>
              <a:latin typeface="Arial"/>
            </a:endParaRPr>
          </a:p>
        </p:txBody>
      </p:sp>
      <p:pic>
        <p:nvPicPr>
          <p:cNvPr id="5" name="Image 4">
            <a:extLst>
              <a:ext uri="{FF2B5EF4-FFF2-40B4-BE49-F238E27FC236}">
                <a16:creationId xmlns:a16="http://schemas.microsoft.com/office/drawing/2014/main" id="{68FE4FD2-8981-46CA-A8E1-744044072328}"/>
              </a:ext>
            </a:extLst>
          </p:cNvPr>
          <p:cNvPicPr>
            <a:picLocks noChangeAspect="1"/>
          </p:cNvPicPr>
          <p:nvPr/>
        </p:nvPicPr>
        <p:blipFill rotWithShape="1">
          <a:blip r:embed="rId4">
            <a:extLst>
              <a:ext uri="{28A0092B-C50C-407E-A947-70E740481C1C}">
                <a14:useLocalDpi xmlns:a14="http://schemas.microsoft.com/office/drawing/2010/main" val="0"/>
              </a:ext>
            </a:extLst>
          </a:blip>
          <a:srcRect r="3088" b="3378"/>
          <a:stretch/>
        </p:blipFill>
        <p:spPr>
          <a:xfrm>
            <a:off x="5581119" y="4847858"/>
            <a:ext cx="3351213" cy="1995761"/>
          </a:xfrm>
          <a:prstGeom prst="rect">
            <a:avLst/>
          </a:prstGeom>
        </p:spPr>
      </p:pic>
      <p:pic>
        <p:nvPicPr>
          <p:cNvPr id="6" name="Image 5">
            <a:extLst>
              <a:ext uri="{FF2B5EF4-FFF2-40B4-BE49-F238E27FC236}">
                <a16:creationId xmlns:a16="http://schemas.microsoft.com/office/drawing/2014/main" id="{D7AE34B6-6233-467B-B00C-399D8DE130BC}"/>
              </a:ext>
            </a:extLst>
          </p:cNvPr>
          <p:cNvPicPr/>
          <p:nvPr/>
        </p:nvPicPr>
        <p:blipFill>
          <a:blip r:embed="rId5"/>
          <a:stretch/>
        </p:blipFill>
        <p:spPr>
          <a:xfrm>
            <a:off x="23613" y="1735946"/>
            <a:ext cx="3100550" cy="1605055"/>
          </a:xfrm>
          <a:prstGeom prst="rect">
            <a:avLst/>
          </a:prstGeom>
          <a:ln>
            <a:noFill/>
          </a:ln>
        </p:spPr>
      </p:pic>
      <p:pic>
        <p:nvPicPr>
          <p:cNvPr id="3" name="Image 2">
            <a:extLst>
              <a:ext uri="{FF2B5EF4-FFF2-40B4-BE49-F238E27FC236}">
                <a16:creationId xmlns:a16="http://schemas.microsoft.com/office/drawing/2014/main" id="{14CFC65F-E019-4951-938F-ED5A5BA337BC}"/>
              </a:ext>
            </a:extLst>
          </p:cNvPr>
          <p:cNvPicPr>
            <a:picLocks noChangeAspect="1"/>
          </p:cNvPicPr>
          <p:nvPr/>
        </p:nvPicPr>
        <p:blipFill rotWithShape="1">
          <a:blip r:embed="rId6">
            <a:extLst>
              <a:ext uri="{28A0092B-C50C-407E-A947-70E740481C1C}">
                <a14:useLocalDpi xmlns:a14="http://schemas.microsoft.com/office/drawing/2010/main" val="0"/>
              </a:ext>
            </a:extLst>
          </a:blip>
          <a:srcRect l="403" t="2601"/>
          <a:stretch/>
        </p:blipFill>
        <p:spPr>
          <a:xfrm>
            <a:off x="5674434" y="1530344"/>
            <a:ext cx="3257898" cy="1699805"/>
          </a:xfrm>
          <a:prstGeom prst="rect">
            <a:avLst/>
          </a:prstGeom>
        </p:spPr>
      </p:pic>
      <p:pic>
        <p:nvPicPr>
          <p:cNvPr id="7" name="Image 6">
            <a:extLst>
              <a:ext uri="{FF2B5EF4-FFF2-40B4-BE49-F238E27FC236}">
                <a16:creationId xmlns:a16="http://schemas.microsoft.com/office/drawing/2014/main" id="{5E87C6C2-C0C4-4CB1-8462-86A4C67F4AE6}"/>
              </a:ext>
            </a:extLst>
          </p:cNvPr>
          <p:cNvPicPr>
            <a:picLocks noChangeAspect="1"/>
          </p:cNvPicPr>
          <p:nvPr/>
        </p:nvPicPr>
        <p:blipFill rotWithShape="1">
          <a:blip r:embed="rId7">
            <a:extLst>
              <a:ext uri="{28A0092B-C50C-407E-A947-70E740481C1C}">
                <a14:useLocalDpi xmlns:a14="http://schemas.microsoft.com/office/drawing/2010/main" val="0"/>
              </a:ext>
            </a:extLst>
          </a:blip>
          <a:srcRect l="1370" t="-255" r="3155" b="3573"/>
          <a:stretch/>
        </p:blipFill>
        <p:spPr>
          <a:xfrm>
            <a:off x="0" y="4765762"/>
            <a:ext cx="3124164" cy="2077857"/>
          </a:xfrm>
          <a:prstGeom prst="rect">
            <a:avLst/>
          </a:prstGeom>
        </p:spPr>
      </p:pic>
      <p:sp>
        <p:nvSpPr>
          <p:cNvPr id="2" name="Espace réservé du numéro de diapositive 1">
            <a:extLst>
              <a:ext uri="{FF2B5EF4-FFF2-40B4-BE49-F238E27FC236}">
                <a16:creationId xmlns:a16="http://schemas.microsoft.com/office/drawing/2014/main" id="{A8A96A13-FF4D-4008-97FF-C5D35509D099}"/>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6</a:t>
            </a:fld>
            <a:endParaRPr lang="fr-FR" sz="1050" b="0" strike="noStrike" spc="-1" dirty="0">
              <a:solidFill>
                <a:schemeClr val="accent2"/>
              </a:solidFill>
              <a:uFill>
                <a:solidFill>
                  <a:srgbClr val="FFFFFF"/>
                </a:solidFill>
              </a:uFill>
              <a:latin typeface="Times New Roman"/>
            </a:endParaRPr>
          </a:p>
        </p:txBody>
      </p:sp>
      <p:sp>
        <p:nvSpPr>
          <p:cNvPr id="10" name="CustomShape 1">
            <a:extLst>
              <a:ext uri="{FF2B5EF4-FFF2-40B4-BE49-F238E27FC236}">
                <a16:creationId xmlns:a16="http://schemas.microsoft.com/office/drawing/2014/main" id="{C115A7AF-6D34-456A-8171-1F7254486F95}"/>
              </a:ext>
            </a:extLst>
          </p:cNvPr>
          <p:cNvSpPr/>
          <p:nvPr/>
        </p:nvSpPr>
        <p:spPr>
          <a:xfrm>
            <a:off x="3517331" y="569210"/>
            <a:ext cx="5157337" cy="548590"/>
          </a:xfrm>
          <a:prstGeom prst="rect">
            <a:avLst/>
          </a:prstGeom>
          <a:noFill/>
          <a:ln>
            <a:noFill/>
          </a:ln>
        </p:spPr>
        <p:style>
          <a:lnRef idx="0">
            <a:scrgbClr r="0" g="0" b="0"/>
          </a:lnRef>
          <a:fillRef idx="0">
            <a:scrgbClr r="0" g="0" b="0"/>
          </a:fillRef>
          <a:effectRef idx="0">
            <a:scrgbClr r="0" g="0" b="0"/>
          </a:effectRef>
          <a:fontRef idx="minor"/>
        </p:style>
        <p:txBody>
          <a:bodyPr/>
          <a:lstStyle/>
          <a:p>
            <a:pPr>
              <a:lnSpc>
                <a:spcPct val="100000"/>
              </a:lnSpc>
            </a:pPr>
            <a:r>
              <a:rPr lang="fr-FR" sz="3600" b="1" u="sng" spc="-1" dirty="0">
                <a:solidFill>
                  <a:srgbClr val="99CB38"/>
                </a:solidFill>
                <a:uFill>
                  <a:solidFill>
                    <a:srgbClr val="FFFFFF"/>
                  </a:solidFill>
                </a:uFill>
                <a:latin typeface="Calibri"/>
              </a:rPr>
              <a:t> 2. </a:t>
            </a:r>
            <a:r>
              <a:rPr lang="fr-FR" sz="3600" b="1" u="sng" strike="noStrike" spc="-1" dirty="0">
                <a:solidFill>
                  <a:srgbClr val="99CB38"/>
                </a:solidFill>
                <a:uFill>
                  <a:solidFill>
                    <a:srgbClr val="FFFFFF"/>
                  </a:solidFill>
                </a:uFill>
                <a:latin typeface="Calibri"/>
              </a:rPr>
              <a:t>Architecture PMC-E201 </a:t>
            </a:r>
            <a:endParaRPr lang="fr-FR" sz="3600" b="0" u="sng" strike="noStrike" spc="-1" dirty="0">
              <a:solidFill>
                <a:srgbClr val="000000"/>
              </a:solidFill>
              <a:uFill>
                <a:solidFill>
                  <a:srgbClr val="FFFFFF"/>
                </a:solidFill>
              </a:uFill>
              <a:latin typeface="Arial"/>
            </a:endParaRPr>
          </a:p>
          <a:p>
            <a:pPr algn="ctr">
              <a:lnSpc>
                <a:spcPct val="100000"/>
              </a:lnSpc>
            </a:pPr>
            <a:endParaRPr lang="fr-FR" sz="3600" b="0" u="sng" strike="noStrike" spc="-1" dirty="0">
              <a:solidFill>
                <a:srgbClr val="000000"/>
              </a:solidFill>
              <a:uFill>
                <a:solidFill>
                  <a:srgbClr val="FFFFFF"/>
                </a:solidFill>
              </a:uFill>
              <a:latin typeface="Arial"/>
            </a:endParaRPr>
          </a:p>
        </p:txBody>
      </p:sp>
      <p:pic>
        <p:nvPicPr>
          <p:cNvPr id="13" name="Image 12">
            <a:extLst>
              <a:ext uri="{FF2B5EF4-FFF2-40B4-BE49-F238E27FC236}">
                <a16:creationId xmlns:a16="http://schemas.microsoft.com/office/drawing/2014/main" id="{3379755C-4C29-486C-AA7F-2D19714867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18082" y="3148053"/>
            <a:ext cx="2519781" cy="1699805"/>
          </a:xfrm>
          <a:prstGeom prst="rect">
            <a:avLst/>
          </a:prstGeom>
        </p:spPr>
      </p:pic>
    </p:spTree>
    <p:extLst>
      <p:ext uri="{BB962C8B-B14F-4D97-AF65-F5344CB8AC3E}">
        <p14:creationId xmlns:p14="http://schemas.microsoft.com/office/powerpoint/2010/main" val="1163047717"/>
      </p:ext>
    </p:extLst>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Image 2"/>
          <p:cNvPicPr/>
          <p:nvPr/>
        </p:nvPicPr>
        <p:blipFill>
          <a:blip r:embed="rId3"/>
          <a:stretch/>
        </p:blipFill>
        <p:spPr>
          <a:xfrm>
            <a:off x="80640" y="118440"/>
            <a:ext cx="2484000" cy="999360"/>
          </a:xfrm>
          <a:prstGeom prst="rect">
            <a:avLst/>
          </a:prstGeom>
          <a:ln>
            <a:noFill/>
          </a:ln>
        </p:spPr>
      </p:pic>
      <p:sp>
        <p:nvSpPr>
          <p:cNvPr id="64" name="CustomShape 1"/>
          <p:cNvSpPr/>
          <p:nvPr/>
        </p:nvSpPr>
        <p:spPr>
          <a:xfrm>
            <a:off x="4577242" y="538560"/>
            <a:ext cx="3037516" cy="57924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u="sng" spc="-1" dirty="0">
                <a:solidFill>
                  <a:srgbClr val="99CB38"/>
                </a:solidFill>
                <a:uFill>
                  <a:solidFill>
                    <a:srgbClr val="FFFFFF"/>
                  </a:solidFill>
                </a:uFill>
                <a:latin typeface="Calibri"/>
              </a:rPr>
              <a:t>Module Move</a:t>
            </a:r>
          </a:p>
        </p:txBody>
      </p:sp>
      <p:pic>
        <p:nvPicPr>
          <p:cNvPr id="66" name="Image 5"/>
          <p:cNvPicPr/>
          <p:nvPr/>
        </p:nvPicPr>
        <p:blipFill>
          <a:blip r:embed="rId4"/>
          <a:stretch/>
        </p:blipFill>
        <p:spPr>
          <a:xfrm>
            <a:off x="5685658" y="2061972"/>
            <a:ext cx="4752304" cy="2734058"/>
          </a:xfrm>
          <a:prstGeom prst="rect">
            <a:avLst/>
          </a:prstGeom>
          <a:ln>
            <a:noFill/>
          </a:ln>
        </p:spPr>
      </p:pic>
      <p:sp>
        <p:nvSpPr>
          <p:cNvPr id="2" name="Espace réservé du numéro de diapositive 1">
            <a:extLst>
              <a:ext uri="{FF2B5EF4-FFF2-40B4-BE49-F238E27FC236}">
                <a16:creationId xmlns:a16="http://schemas.microsoft.com/office/drawing/2014/main" id="{F62C5E5D-A2D9-47CE-AB8B-4445DB95B6C0}"/>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7</a:t>
            </a:fld>
            <a:endParaRPr lang="fr-FR" sz="1050" b="0" strike="noStrike" spc="-1" dirty="0">
              <a:solidFill>
                <a:schemeClr val="accent2"/>
              </a:solidFill>
              <a:uFill>
                <a:solidFill>
                  <a:srgbClr val="FFFFFF"/>
                </a:solidFill>
              </a:uFill>
              <a:latin typeface="Times New Roman"/>
            </a:endParaRPr>
          </a:p>
        </p:txBody>
      </p:sp>
      <p:sp>
        <p:nvSpPr>
          <p:cNvPr id="4" name="Rectangle : coins arrondis 3">
            <a:extLst>
              <a:ext uri="{FF2B5EF4-FFF2-40B4-BE49-F238E27FC236}">
                <a16:creationId xmlns:a16="http://schemas.microsoft.com/office/drawing/2014/main" id="{F62A3E35-EB65-4EE3-A7AB-C78EC31A0837}"/>
              </a:ext>
            </a:extLst>
          </p:cNvPr>
          <p:cNvSpPr/>
          <p:nvPr/>
        </p:nvSpPr>
        <p:spPr>
          <a:xfrm>
            <a:off x="485316" y="2061971"/>
            <a:ext cx="4881523" cy="2734058"/>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735F58EE-C0AC-4B91-9317-3EC9795E6A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539" y="2031347"/>
            <a:ext cx="6262422" cy="4039773"/>
          </a:xfrm>
          <a:prstGeom prst="rect">
            <a:avLst/>
          </a:prstGeom>
        </p:spPr>
      </p:pic>
      <p:pic>
        <p:nvPicPr>
          <p:cNvPr id="67" name="Image 2"/>
          <p:cNvPicPr/>
          <p:nvPr/>
        </p:nvPicPr>
        <p:blipFill>
          <a:blip r:embed="rId4"/>
          <a:stretch/>
        </p:blipFill>
        <p:spPr>
          <a:xfrm>
            <a:off x="80640" y="118440"/>
            <a:ext cx="2484000" cy="999360"/>
          </a:xfrm>
          <a:prstGeom prst="rect">
            <a:avLst/>
          </a:prstGeom>
          <a:ln>
            <a:noFill/>
          </a:ln>
        </p:spPr>
      </p:pic>
      <p:sp>
        <p:nvSpPr>
          <p:cNvPr id="68" name="CustomShape 1"/>
          <p:cNvSpPr/>
          <p:nvPr/>
        </p:nvSpPr>
        <p:spPr>
          <a:xfrm>
            <a:off x="1135723" y="1126203"/>
            <a:ext cx="3865680"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trike="noStrike" spc="-1" dirty="0">
                <a:solidFill>
                  <a:srgbClr val="99CB38"/>
                </a:solidFill>
                <a:uFill>
                  <a:solidFill>
                    <a:srgbClr val="FFFFFF"/>
                  </a:solidFill>
                </a:uFill>
                <a:latin typeface="Calibri"/>
              </a:rPr>
              <a:t>Graphe d’états</a:t>
            </a:r>
            <a:endParaRPr lang="fr-FR" sz="3600" b="0" strike="noStrike" spc="-1" dirty="0">
              <a:solidFill>
                <a:srgbClr val="000000"/>
              </a:solidFill>
              <a:uFill>
                <a:solidFill>
                  <a:srgbClr val="FFFFFF"/>
                </a:solidFill>
              </a:uFill>
              <a:latin typeface="Arial"/>
            </a:endParaRPr>
          </a:p>
        </p:txBody>
      </p:sp>
      <p:sp>
        <p:nvSpPr>
          <p:cNvPr id="2" name="Cercle : creux 1">
            <a:extLst>
              <a:ext uri="{FF2B5EF4-FFF2-40B4-BE49-F238E27FC236}">
                <a16:creationId xmlns:a16="http://schemas.microsoft.com/office/drawing/2014/main" id="{4115A6C5-F78D-438E-B363-C72AA8330DB9}"/>
              </a:ext>
            </a:extLst>
          </p:cNvPr>
          <p:cNvSpPr/>
          <p:nvPr/>
        </p:nvSpPr>
        <p:spPr>
          <a:xfrm>
            <a:off x="2632902" y="1921997"/>
            <a:ext cx="804960" cy="812800"/>
          </a:xfrm>
          <a:prstGeom prst="donut">
            <a:avLst>
              <a:gd name="adj" fmla="val 677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S0</a:t>
            </a:r>
          </a:p>
        </p:txBody>
      </p:sp>
      <p:cxnSp>
        <p:nvCxnSpPr>
          <p:cNvPr id="8" name="Connecteur : en angle 7">
            <a:extLst>
              <a:ext uri="{FF2B5EF4-FFF2-40B4-BE49-F238E27FC236}">
                <a16:creationId xmlns:a16="http://schemas.microsoft.com/office/drawing/2014/main" id="{DDAB39DA-FB8B-49F3-9759-4FD04811C043}"/>
              </a:ext>
            </a:extLst>
          </p:cNvPr>
          <p:cNvCxnSpPr>
            <a:cxnSpLocks/>
            <a:stCxn id="2" idx="6"/>
            <a:endCxn id="12" idx="0"/>
          </p:cNvCxnSpPr>
          <p:nvPr/>
        </p:nvCxnSpPr>
        <p:spPr>
          <a:xfrm>
            <a:off x="3437862" y="2328397"/>
            <a:ext cx="1069183" cy="8924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eur : en angle 14">
            <a:extLst>
              <a:ext uri="{FF2B5EF4-FFF2-40B4-BE49-F238E27FC236}">
                <a16:creationId xmlns:a16="http://schemas.microsoft.com/office/drawing/2014/main" id="{AACB2DC7-8D44-45A0-A4AD-9E8404F9CED7}"/>
              </a:ext>
            </a:extLst>
          </p:cNvPr>
          <p:cNvCxnSpPr>
            <a:cxnSpLocks/>
            <a:stCxn id="2" idx="2"/>
            <a:endCxn id="19" idx="0"/>
          </p:cNvCxnSpPr>
          <p:nvPr/>
        </p:nvCxnSpPr>
        <p:spPr>
          <a:xfrm rot="10800000" flipV="1">
            <a:off x="1696550" y="2328396"/>
            <a:ext cx="936353" cy="8958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Ellipse 11">
            <a:extLst>
              <a:ext uri="{FF2B5EF4-FFF2-40B4-BE49-F238E27FC236}">
                <a16:creationId xmlns:a16="http://schemas.microsoft.com/office/drawing/2014/main" id="{1EBAE5B5-BDBF-4704-9418-EE0BF4E8FEF8}"/>
              </a:ext>
            </a:extLst>
          </p:cNvPr>
          <p:cNvSpPr/>
          <p:nvPr/>
        </p:nvSpPr>
        <p:spPr>
          <a:xfrm>
            <a:off x="4081595" y="3220858"/>
            <a:ext cx="85090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S1</a:t>
            </a:r>
          </a:p>
        </p:txBody>
      </p:sp>
      <p:sp>
        <p:nvSpPr>
          <p:cNvPr id="19" name="Ellipse 18">
            <a:extLst>
              <a:ext uri="{FF2B5EF4-FFF2-40B4-BE49-F238E27FC236}">
                <a16:creationId xmlns:a16="http://schemas.microsoft.com/office/drawing/2014/main" id="{B38D9E92-746C-44BD-9D85-9B16A4CC3C39}"/>
              </a:ext>
            </a:extLst>
          </p:cNvPr>
          <p:cNvSpPr/>
          <p:nvPr/>
        </p:nvSpPr>
        <p:spPr>
          <a:xfrm>
            <a:off x="1271099" y="3224270"/>
            <a:ext cx="85090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S2</a:t>
            </a:r>
            <a:endParaRPr lang="fr-FR" dirty="0"/>
          </a:p>
        </p:txBody>
      </p:sp>
      <p:cxnSp>
        <p:nvCxnSpPr>
          <p:cNvPr id="20" name="Connecteur : en angle 19">
            <a:extLst>
              <a:ext uri="{FF2B5EF4-FFF2-40B4-BE49-F238E27FC236}">
                <a16:creationId xmlns:a16="http://schemas.microsoft.com/office/drawing/2014/main" id="{E8A005BF-AA7E-42EE-8119-95C4F4261907}"/>
              </a:ext>
            </a:extLst>
          </p:cNvPr>
          <p:cNvCxnSpPr>
            <a:cxnSpLocks/>
            <a:stCxn id="12" idx="4"/>
            <a:endCxn id="23" idx="6"/>
          </p:cNvCxnSpPr>
          <p:nvPr/>
        </p:nvCxnSpPr>
        <p:spPr>
          <a:xfrm rot="5400000">
            <a:off x="3811344" y="3791101"/>
            <a:ext cx="478544" cy="9128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Ellipse 22">
            <a:extLst>
              <a:ext uri="{FF2B5EF4-FFF2-40B4-BE49-F238E27FC236}">
                <a16:creationId xmlns:a16="http://schemas.microsoft.com/office/drawing/2014/main" id="{737C301B-31F0-4187-9944-5A91984A38BB}"/>
              </a:ext>
            </a:extLst>
          </p:cNvPr>
          <p:cNvSpPr/>
          <p:nvPr/>
        </p:nvSpPr>
        <p:spPr>
          <a:xfrm>
            <a:off x="2789227" y="4093102"/>
            <a:ext cx="80496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S3</a:t>
            </a:r>
            <a:endParaRPr lang="fr-FR" dirty="0"/>
          </a:p>
        </p:txBody>
      </p:sp>
      <p:cxnSp>
        <p:nvCxnSpPr>
          <p:cNvPr id="25" name="Connecteur : en angle 24">
            <a:extLst>
              <a:ext uri="{FF2B5EF4-FFF2-40B4-BE49-F238E27FC236}">
                <a16:creationId xmlns:a16="http://schemas.microsoft.com/office/drawing/2014/main" id="{08AE40D6-A29D-43E3-B0B8-6F34D2750E68}"/>
              </a:ext>
            </a:extLst>
          </p:cNvPr>
          <p:cNvCxnSpPr>
            <a:cxnSpLocks/>
            <a:stCxn id="19" idx="4"/>
            <a:endCxn id="23" idx="2"/>
          </p:cNvCxnSpPr>
          <p:nvPr/>
        </p:nvCxnSpPr>
        <p:spPr>
          <a:xfrm rot="16200000" flipH="1">
            <a:off x="2005322" y="3702897"/>
            <a:ext cx="475132" cy="10926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eur : en angle 29">
            <a:extLst>
              <a:ext uri="{FF2B5EF4-FFF2-40B4-BE49-F238E27FC236}">
                <a16:creationId xmlns:a16="http://schemas.microsoft.com/office/drawing/2014/main" id="{C710BC4E-94E5-49AC-8F94-4F58905A97EB}"/>
              </a:ext>
            </a:extLst>
          </p:cNvPr>
          <p:cNvCxnSpPr>
            <a:cxnSpLocks/>
            <a:stCxn id="23" idx="5"/>
            <a:endCxn id="32" idx="0"/>
          </p:cNvCxnSpPr>
          <p:nvPr/>
        </p:nvCxnSpPr>
        <p:spPr>
          <a:xfrm rot="16200000" flipH="1">
            <a:off x="3555668" y="4685825"/>
            <a:ext cx="853897" cy="1012626"/>
          </a:xfrm>
          <a:prstGeom prst="bentConnector3">
            <a:avLst>
              <a:gd name="adj1" fmla="val 2762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 en angle 30">
            <a:extLst>
              <a:ext uri="{FF2B5EF4-FFF2-40B4-BE49-F238E27FC236}">
                <a16:creationId xmlns:a16="http://schemas.microsoft.com/office/drawing/2014/main" id="{4058F99B-EC1C-468E-93DD-632B4293C008}"/>
              </a:ext>
            </a:extLst>
          </p:cNvPr>
          <p:cNvCxnSpPr>
            <a:cxnSpLocks/>
            <a:stCxn id="23" idx="3"/>
            <a:endCxn id="33" idx="0"/>
          </p:cNvCxnSpPr>
          <p:nvPr/>
        </p:nvCxnSpPr>
        <p:spPr>
          <a:xfrm rot="5400000">
            <a:off x="1869175" y="4604116"/>
            <a:ext cx="876862" cy="1199010"/>
          </a:xfrm>
          <a:prstGeom prst="bentConnector3">
            <a:avLst>
              <a:gd name="adj1" fmla="val 26654"/>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Ellipse 31">
            <a:extLst>
              <a:ext uri="{FF2B5EF4-FFF2-40B4-BE49-F238E27FC236}">
                <a16:creationId xmlns:a16="http://schemas.microsoft.com/office/drawing/2014/main" id="{75A3E1D1-280E-49B4-A9B3-4CF2DFEE4266}"/>
              </a:ext>
            </a:extLst>
          </p:cNvPr>
          <p:cNvSpPr/>
          <p:nvPr/>
        </p:nvSpPr>
        <p:spPr>
          <a:xfrm>
            <a:off x="4063479" y="5619087"/>
            <a:ext cx="85090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S4</a:t>
            </a:r>
            <a:endParaRPr lang="fr-FR" dirty="0"/>
          </a:p>
        </p:txBody>
      </p:sp>
      <p:sp>
        <p:nvSpPr>
          <p:cNvPr id="33" name="Ellipse 32">
            <a:extLst>
              <a:ext uri="{FF2B5EF4-FFF2-40B4-BE49-F238E27FC236}">
                <a16:creationId xmlns:a16="http://schemas.microsoft.com/office/drawing/2014/main" id="{9A4245A2-33A9-4B2D-BEB9-CED01CD8D872}"/>
              </a:ext>
            </a:extLst>
          </p:cNvPr>
          <p:cNvSpPr/>
          <p:nvPr/>
        </p:nvSpPr>
        <p:spPr>
          <a:xfrm>
            <a:off x="1282651" y="5642052"/>
            <a:ext cx="850900" cy="787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S5</a:t>
            </a:r>
            <a:endParaRPr lang="fr-FR" dirty="0"/>
          </a:p>
        </p:txBody>
      </p:sp>
      <p:cxnSp>
        <p:nvCxnSpPr>
          <p:cNvPr id="36" name="Connecteur : en angle 35">
            <a:extLst>
              <a:ext uri="{FF2B5EF4-FFF2-40B4-BE49-F238E27FC236}">
                <a16:creationId xmlns:a16="http://schemas.microsoft.com/office/drawing/2014/main" id="{9A9F4AF7-D4F4-4ED0-B6DB-918E6FE5A1BC}"/>
              </a:ext>
            </a:extLst>
          </p:cNvPr>
          <p:cNvCxnSpPr>
            <a:cxnSpLocks/>
            <a:stCxn id="32" idx="4"/>
            <a:endCxn id="2" idx="7"/>
          </p:cNvCxnSpPr>
          <p:nvPr/>
        </p:nvCxnSpPr>
        <p:spPr>
          <a:xfrm rot="5400000" flipH="1">
            <a:off x="1721725" y="3639283"/>
            <a:ext cx="4365458" cy="1168951"/>
          </a:xfrm>
          <a:prstGeom prst="bentConnector5">
            <a:avLst>
              <a:gd name="adj1" fmla="val -5237"/>
              <a:gd name="adj2" fmla="val -111972"/>
              <a:gd name="adj3" fmla="val 10523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 en angle 39">
            <a:extLst>
              <a:ext uri="{FF2B5EF4-FFF2-40B4-BE49-F238E27FC236}">
                <a16:creationId xmlns:a16="http://schemas.microsoft.com/office/drawing/2014/main" id="{FA3BA048-9D91-4468-817A-F03DCE1A3107}"/>
              </a:ext>
            </a:extLst>
          </p:cNvPr>
          <p:cNvCxnSpPr>
            <a:cxnSpLocks/>
            <a:stCxn id="33" idx="4"/>
            <a:endCxn id="2" idx="1"/>
          </p:cNvCxnSpPr>
          <p:nvPr/>
        </p:nvCxnSpPr>
        <p:spPr>
          <a:xfrm rot="5400000" flipH="1" flipV="1">
            <a:off x="35231" y="3713898"/>
            <a:ext cx="4388423" cy="1042685"/>
          </a:xfrm>
          <a:prstGeom prst="bentConnector5">
            <a:avLst>
              <a:gd name="adj1" fmla="val -5209"/>
              <a:gd name="adj2" fmla="val -111953"/>
              <a:gd name="adj3" fmla="val 10520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2036C300-6B63-46DA-B258-825ECAE21EA0}"/>
              </a:ext>
            </a:extLst>
          </p:cNvPr>
          <p:cNvCxnSpPr>
            <a:cxnSpLocks/>
          </p:cNvCxnSpPr>
          <p:nvPr/>
        </p:nvCxnSpPr>
        <p:spPr>
          <a:xfrm>
            <a:off x="4328503" y="2890605"/>
            <a:ext cx="431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45">
            <a:extLst>
              <a:ext uri="{FF2B5EF4-FFF2-40B4-BE49-F238E27FC236}">
                <a16:creationId xmlns:a16="http://schemas.microsoft.com/office/drawing/2014/main" id="{E0F620EC-7D75-4504-91CC-F87AB1440587}"/>
              </a:ext>
            </a:extLst>
          </p:cNvPr>
          <p:cNvCxnSpPr>
            <a:cxnSpLocks/>
          </p:cNvCxnSpPr>
          <p:nvPr/>
        </p:nvCxnSpPr>
        <p:spPr>
          <a:xfrm>
            <a:off x="1480648" y="2905531"/>
            <a:ext cx="431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FD410CAD-DE52-4B8D-BDAE-CB936CB034B1}"/>
              </a:ext>
            </a:extLst>
          </p:cNvPr>
          <p:cNvCxnSpPr>
            <a:cxnSpLocks/>
          </p:cNvCxnSpPr>
          <p:nvPr/>
        </p:nvCxnSpPr>
        <p:spPr>
          <a:xfrm>
            <a:off x="1492200" y="5214663"/>
            <a:ext cx="431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Connecteur droit 51">
            <a:extLst>
              <a:ext uri="{FF2B5EF4-FFF2-40B4-BE49-F238E27FC236}">
                <a16:creationId xmlns:a16="http://schemas.microsoft.com/office/drawing/2014/main" id="{0C556B28-3710-46AE-8091-66E9D0468EA1}"/>
              </a:ext>
            </a:extLst>
          </p:cNvPr>
          <p:cNvCxnSpPr>
            <a:cxnSpLocks/>
          </p:cNvCxnSpPr>
          <p:nvPr/>
        </p:nvCxnSpPr>
        <p:spPr>
          <a:xfrm flipH="1">
            <a:off x="4320334" y="5214663"/>
            <a:ext cx="349991" cy="0"/>
          </a:xfrm>
          <a:prstGeom prst="line">
            <a:avLst/>
          </a:prstGeom>
        </p:spPr>
        <p:style>
          <a:lnRef idx="1">
            <a:schemeClr val="accent1"/>
          </a:lnRef>
          <a:fillRef idx="0">
            <a:schemeClr val="accent1"/>
          </a:fillRef>
          <a:effectRef idx="0">
            <a:schemeClr val="accent1"/>
          </a:effectRef>
          <a:fontRef idx="minor">
            <a:schemeClr val="tx1"/>
          </a:fontRef>
        </p:style>
      </p:cxnSp>
      <p:sp>
        <p:nvSpPr>
          <p:cNvPr id="44" name="ZoneTexte 43">
            <a:extLst>
              <a:ext uri="{FF2B5EF4-FFF2-40B4-BE49-F238E27FC236}">
                <a16:creationId xmlns:a16="http://schemas.microsoft.com/office/drawing/2014/main" id="{262B9B62-DB15-4E5B-813E-A517D989B19B}"/>
              </a:ext>
            </a:extLst>
          </p:cNvPr>
          <p:cNvSpPr txBox="1"/>
          <p:nvPr/>
        </p:nvSpPr>
        <p:spPr>
          <a:xfrm>
            <a:off x="4866833" y="2783166"/>
            <a:ext cx="664108" cy="246221"/>
          </a:xfrm>
          <a:prstGeom prst="rect">
            <a:avLst/>
          </a:prstGeom>
          <a:noFill/>
        </p:spPr>
        <p:txBody>
          <a:bodyPr wrap="square" rtlCol="0">
            <a:spAutoFit/>
          </a:bodyPr>
          <a:lstStyle/>
          <a:p>
            <a:r>
              <a:rPr lang="fr-FR" sz="1000" dirty="0"/>
              <a:t>QA.QB</a:t>
            </a:r>
          </a:p>
        </p:txBody>
      </p:sp>
      <mc:AlternateContent xmlns:mc="http://schemas.openxmlformats.org/markup-compatibility/2006" xmlns:a14="http://schemas.microsoft.com/office/drawing/2010/main">
        <mc:Choice Requires="a14">
          <p:sp>
            <p:nvSpPr>
              <p:cNvPr id="54" name="ZoneTexte 53">
                <a:extLst>
                  <a:ext uri="{FF2B5EF4-FFF2-40B4-BE49-F238E27FC236}">
                    <a16:creationId xmlns:a16="http://schemas.microsoft.com/office/drawing/2014/main" id="{647CD716-349C-45FB-8E0F-D63877DE9EBD}"/>
                  </a:ext>
                </a:extLst>
              </p:cNvPr>
              <p:cNvSpPr txBox="1"/>
              <p:nvPr/>
            </p:nvSpPr>
            <p:spPr>
              <a:xfrm>
                <a:off x="950597" y="2785813"/>
                <a:ext cx="664108" cy="259815"/>
              </a:xfrm>
              <a:prstGeom prst="rect">
                <a:avLst/>
              </a:prstGeom>
              <a:noFill/>
            </p:spPr>
            <p:txBody>
              <a:bodyPr wrap="square" rtlCol="0">
                <a:spAutoFit/>
              </a:bodyPr>
              <a:lstStyle/>
              <a:p>
                <a:r>
                  <a:rPr lang="fr-FR" sz="1000" dirty="0"/>
                  <a:t>QA.</a:t>
                </a:r>
                <a14:m>
                  <m:oMath xmlns:m="http://schemas.openxmlformats.org/officeDocument/2006/math">
                    <m:acc>
                      <m:accPr>
                        <m:chr m:val="̅"/>
                        <m:ctrlPr>
                          <a:rPr lang="fr-FR" sz="1000" i="1" smtClean="0">
                            <a:latin typeface="Cambria Math" panose="02040503050406030204" pitchFamily="18" charset="0"/>
                          </a:rPr>
                        </m:ctrlPr>
                      </m:accPr>
                      <m:e>
                        <m:r>
                          <m:rPr>
                            <m:nor/>
                          </m:rPr>
                          <a:rPr lang="fr-FR" sz="1000" dirty="0"/>
                          <m:t>QB</m:t>
                        </m:r>
                      </m:e>
                    </m:acc>
                  </m:oMath>
                </a14:m>
                <a:endParaRPr lang="fr-FR" sz="1000" dirty="0"/>
              </a:p>
            </p:txBody>
          </p:sp>
        </mc:Choice>
        <mc:Fallback xmlns="">
          <p:sp>
            <p:nvSpPr>
              <p:cNvPr id="54" name="ZoneTexte 53">
                <a:extLst>
                  <a:ext uri="{FF2B5EF4-FFF2-40B4-BE49-F238E27FC236}">
                    <a16:creationId xmlns:a16="http://schemas.microsoft.com/office/drawing/2014/main" id="{647CD716-349C-45FB-8E0F-D63877DE9EBD}"/>
                  </a:ext>
                </a:extLst>
              </p:cNvPr>
              <p:cNvSpPr txBox="1">
                <a:spLocks noRot="1" noChangeAspect="1" noMove="1" noResize="1" noEditPoints="1" noAdjustHandles="1" noChangeArrowheads="1" noChangeShapeType="1" noTextEdit="1"/>
              </p:cNvSpPr>
              <p:nvPr/>
            </p:nvSpPr>
            <p:spPr>
              <a:xfrm>
                <a:off x="950597" y="2785813"/>
                <a:ext cx="664108" cy="259815"/>
              </a:xfrm>
              <a:prstGeom prst="rect">
                <a:avLst/>
              </a:prstGeom>
              <a:blipFill>
                <a:blip r:embed="rId5"/>
                <a:stretch>
                  <a:fillRect b="-697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5" name="ZoneTexte 54">
                <a:extLst>
                  <a:ext uri="{FF2B5EF4-FFF2-40B4-BE49-F238E27FC236}">
                    <a16:creationId xmlns:a16="http://schemas.microsoft.com/office/drawing/2014/main" id="{C7A5B54C-164B-4DA6-BA23-2794A0A81C08}"/>
                  </a:ext>
                </a:extLst>
              </p:cNvPr>
              <p:cNvSpPr txBox="1"/>
              <p:nvPr/>
            </p:nvSpPr>
            <p:spPr>
              <a:xfrm>
                <a:off x="4710832" y="5076287"/>
                <a:ext cx="664108" cy="253403"/>
              </a:xfrm>
              <a:prstGeom prst="rect">
                <a:avLst/>
              </a:prstGeom>
              <a:noFill/>
            </p:spPr>
            <p:txBody>
              <a:bodyPr wrap="square" rtlCol="0">
                <a:spAutoFit/>
              </a:bodyPr>
              <a:lstStyle/>
              <a:p>
                <a14:m>
                  <m:oMath xmlns:m="http://schemas.openxmlformats.org/officeDocument/2006/math">
                    <m:acc>
                      <m:accPr>
                        <m:chr m:val="̅"/>
                        <m:ctrlPr>
                          <a:rPr lang="fr-FR" sz="1000" i="1" smtClean="0">
                            <a:latin typeface="Cambria Math" panose="02040503050406030204" pitchFamily="18" charset="0"/>
                          </a:rPr>
                        </m:ctrlPr>
                      </m:accPr>
                      <m:e>
                        <m:r>
                          <m:rPr>
                            <m:nor/>
                          </m:rPr>
                          <a:rPr lang="fr-FR" sz="1000" dirty="0"/>
                          <m:t>Q</m:t>
                        </m:r>
                        <m:r>
                          <m:rPr>
                            <m:nor/>
                          </m:rPr>
                          <a:rPr lang="fr-FR" sz="1000" b="0" i="0" dirty="0" smtClean="0"/>
                          <m:t>A</m:t>
                        </m:r>
                      </m:e>
                    </m:acc>
                  </m:oMath>
                </a14:m>
                <a:r>
                  <a:rPr lang="fr-FR" sz="1000" dirty="0"/>
                  <a:t>.</a:t>
                </a:r>
                <a14:m>
                  <m:oMath xmlns:m="http://schemas.openxmlformats.org/officeDocument/2006/math">
                    <m:acc>
                      <m:accPr>
                        <m:chr m:val="̅"/>
                        <m:ctrlPr>
                          <a:rPr lang="fr-FR" sz="1000" i="1" smtClean="0">
                            <a:latin typeface="Cambria Math" panose="02040503050406030204" pitchFamily="18" charset="0"/>
                          </a:rPr>
                        </m:ctrlPr>
                      </m:accPr>
                      <m:e>
                        <m:r>
                          <m:rPr>
                            <m:nor/>
                          </m:rPr>
                          <a:rPr lang="fr-FR" sz="1000" dirty="0"/>
                          <m:t>QB</m:t>
                        </m:r>
                      </m:e>
                    </m:acc>
                  </m:oMath>
                </a14:m>
                <a:endParaRPr lang="fr-FR" sz="1000" dirty="0"/>
              </a:p>
            </p:txBody>
          </p:sp>
        </mc:Choice>
        <mc:Fallback xmlns="">
          <p:sp>
            <p:nvSpPr>
              <p:cNvPr id="55" name="ZoneTexte 54">
                <a:extLst>
                  <a:ext uri="{FF2B5EF4-FFF2-40B4-BE49-F238E27FC236}">
                    <a16:creationId xmlns:a16="http://schemas.microsoft.com/office/drawing/2014/main" id="{C7A5B54C-164B-4DA6-BA23-2794A0A81C08}"/>
                  </a:ext>
                </a:extLst>
              </p:cNvPr>
              <p:cNvSpPr txBox="1">
                <a:spLocks noRot="1" noChangeAspect="1" noMove="1" noResize="1" noEditPoints="1" noAdjustHandles="1" noChangeArrowheads="1" noChangeShapeType="1" noTextEdit="1"/>
              </p:cNvSpPr>
              <p:nvPr/>
            </p:nvSpPr>
            <p:spPr>
              <a:xfrm>
                <a:off x="4710832" y="5076287"/>
                <a:ext cx="664108" cy="253403"/>
              </a:xfrm>
              <a:prstGeom prst="rect">
                <a:avLst/>
              </a:prstGeom>
              <a:blipFill>
                <a:blip r:embed="rId6"/>
                <a:stretch>
                  <a:fillRect b="-1219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6" name="ZoneTexte 55">
                <a:extLst>
                  <a:ext uri="{FF2B5EF4-FFF2-40B4-BE49-F238E27FC236}">
                    <a16:creationId xmlns:a16="http://schemas.microsoft.com/office/drawing/2014/main" id="{6C26D3A7-E69F-4AD4-9D46-EE2911906787}"/>
                  </a:ext>
                </a:extLst>
              </p:cNvPr>
              <p:cNvSpPr txBox="1"/>
              <p:nvPr/>
            </p:nvSpPr>
            <p:spPr>
              <a:xfrm>
                <a:off x="2024485" y="5084755"/>
                <a:ext cx="664108" cy="259815"/>
              </a:xfrm>
              <a:prstGeom prst="rect">
                <a:avLst/>
              </a:prstGeom>
              <a:noFill/>
            </p:spPr>
            <p:txBody>
              <a:bodyPr wrap="square" rtlCol="0">
                <a:spAutoFit/>
              </a:bodyPr>
              <a:lstStyle/>
              <a:p>
                <a14:m>
                  <m:oMath xmlns:m="http://schemas.openxmlformats.org/officeDocument/2006/math">
                    <m:acc>
                      <m:accPr>
                        <m:chr m:val="̅"/>
                        <m:ctrlPr>
                          <a:rPr lang="fr-FR" sz="1000" i="1" smtClean="0">
                            <a:latin typeface="Cambria Math" panose="02040503050406030204" pitchFamily="18" charset="0"/>
                          </a:rPr>
                        </m:ctrlPr>
                      </m:accPr>
                      <m:e>
                        <m:r>
                          <m:rPr>
                            <m:nor/>
                          </m:rPr>
                          <a:rPr lang="fr-FR" sz="1000" dirty="0"/>
                          <m:t>Q</m:t>
                        </m:r>
                        <m:r>
                          <m:rPr>
                            <m:nor/>
                          </m:rPr>
                          <a:rPr lang="fr-FR" sz="1000" b="0" i="0" dirty="0" smtClean="0"/>
                          <m:t>A</m:t>
                        </m:r>
                      </m:e>
                    </m:acc>
                  </m:oMath>
                </a14:m>
                <a:r>
                  <a:rPr lang="fr-FR" sz="1000" dirty="0"/>
                  <a:t>.QB</a:t>
                </a:r>
              </a:p>
            </p:txBody>
          </p:sp>
        </mc:Choice>
        <mc:Fallback xmlns="">
          <p:sp>
            <p:nvSpPr>
              <p:cNvPr id="56" name="ZoneTexte 55">
                <a:extLst>
                  <a:ext uri="{FF2B5EF4-FFF2-40B4-BE49-F238E27FC236}">
                    <a16:creationId xmlns:a16="http://schemas.microsoft.com/office/drawing/2014/main" id="{6C26D3A7-E69F-4AD4-9D46-EE2911906787}"/>
                  </a:ext>
                </a:extLst>
              </p:cNvPr>
              <p:cNvSpPr txBox="1">
                <a:spLocks noRot="1" noChangeAspect="1" noMove="1" noResize="1" noEditPoints="1" noAdjustHandles="1" noChangeArrowheads="1" noChangeShapeType="1" noTextEdit="1"/>
              </p:cNvSpPr>
              <p:nvPr/>
            </p:nvSpPr>
            <p:spPr>
              <a:xfrm>
                <a:off x="2024485" y="5084755"/>
                <a:ext cx="664108" cy="259815"/>
              </a:xfrm>
              <a:prstGeom prst="rect">
                <a:avLst/>
              </a:prstGeom>
              <a:blipFill>
                <a:blip r:embed="rId7"/>
                <a:stretch>
                  <a:fillRect b="-9302"/>
                </a:stretch>
              </a:blipFill>
            </p:spPr>
            <p:txBody>
              <a:bodyPr/>
              <a:lstStyle/>
              <a:p>
                <a:r>
                  <a:rPr lang="fr-FR">
                    <a:noFill/>
                  </a:rPr>
                  <a:t> </a:t>
                </a:r>
              </a:p>
            </p:txBody>
          </p:sp>
        </mc:Fallback>
      </mc:AlternateContent>
      <p:sp>
        <p:nvSpPr>
          <p:cNvPr id="57" name="ZoneTexte 56">
            <a:extLst>
              <a:ext uri="{FF2B5EF4-FFF2-40B4-BE49-F238E27FC236}">
                <a16:creationId xmlns:a16="http://schemas.microsoft.com/office/drawing/2014/main" id="{CC8CCD50-1DD1-4E5F-8F9E-A19D7425BE63}"/>
              </a:ext>
            </a:extLst>
          </p:cNvPr>
          <p:cNvSpPr txBox="1"/>
          <p:nvPr/>
        </p:nvSpPr>
        <p:spPr>
          <a:xfrm>
            <a:off x="4914379" y="3446897"/>
            <a:ext cx="901224" cy="400110"/>
          </a:xfrm>
          <a:prstGeom prst="rect">
            <a:avLst/>
          </a:prstGeom>
          <a:noFill/>
        </p:spPr>
        <p:txBody>
          <a:bodyPr wrap="square" rtlCol="0">
            <a:spAutoFit/>
          </a:bodyPr>
          <a:lstStyle/>
          <a:p>
            <a:r>
              <a:rPr lang="fr-FR" sz="1000" dirty="0" err="1"/>
              <a:t>Rot_Left</a:t>
            </a:r>
            <a:r>
              <a:rPr lang="fr-FR" sz="1000" dirty="0"/>
              <a:t>=0</a:t>
            </a:r>
          </a:p>
          <a:p>
            <a:r>
              <a:rPr lang="fr-FR" sz="1000" dirty="0" err="1"/>
              <a:t>Rot_Right</a:t>
            </a:r>
            <a:r>
              <a:rPr lang="fr-FR" sz="1000" dirty="0"/>
              <a:t>=1</a:t>
            </a:r>
          </a:p>
        </p:txBody>
      </p:sp>
      <p:sp>
        <p:nvSpPr>
          <p:cNvPr id="58" name="ZoneTexte 57">
            <a:extLst>
              <a:ext uri="{FF2B5EF4-FFF2-40B4-BE49-F238E27FC236}">
                <a16:creationId xmlns:a16="http://schemas.microsoft.com/office/drawing/2014/main" id="{2DBC845D-2428-4A99-85E7-D3AD7D8166D8}"/>
              </a:ext>
            </a:extLst>
          </p:cNvPr>
          <p:cNvSpPr txBox="1"/>
          <p:nvPr/>
        </p:nvSpPr>
        <p:spPr>
          <a:xfrm>
            <a:off x="4866833" y="5791085"/>
            <a:ext cx="922844" cy="400110"/>
          </a:xfrm>
          <a:prstGeom prst="rect">
            <a:avLst/>
          </a:prstGeom>
          <a:noFill/>
        </p:spPr>
        <p:txBody>
          <a:bodyPr wrap="square" rtlCol="0">
            <a:spAutoFit/>
          </a:bodyPr>
          <a:lstStyle/>
          <a:p>
            <a:r>
              <a:rPr lang="fr-FR" sz="1000" dirty="0" err="1"/>
              <a:t>Rot_Left</a:t>
            </a:r>
            <a:r>
              <a:rPr lang="fr-FR" sz="1000" dirty="0"/>
              <a:t>=0</a:t>
            </a:r>
          </a:p>
          <a:p>
            <a:r>
              <a:rPr lang="fr-FR" sz="1000" dirty="0" err="1"/>
              <a:t>Rot_Right</a:t>
            </a:r>
            <a:r>
              <a:rPr lang="fr-FR" sz="1000" dirty="0"/>
              <a:t>=1</a:t>
            </a:r>
          </a:p>
        </p:txBody>
      </p:sp>
      <p:sp>
        <p:nvSpPr>
          <p:cNvPr id="59" name="ZoneTexte 58">
            <a:extLst>
              <a:ext uri="{FF2B5EF4-FFF2-40B4-BE49-F238E27FC236}">
                <a16:creationId xmlns:a16="http://schemas.microsoft.com/office/drawing/2014/main" id="{80DB6610-9BCE-4968-9813-4780282A380A}"/>
              </a:ext>
            </a:extLst>
          </p:cNvPr>
          <p:cNvSpPr txBox="1"/>
          <p:nvPr/>
        </p:nvSpPr>
        <p:spPr>
          <a:xfrm>
            <a:off x="2144457" y="5791085"/>
            <a:ext cx="901224" cy="400110"/>
          </a:xfrm>
          <a:prstGeom prst="rect">
            <a:avLst/>
          </a:prstGeom>
          <a:noFill/>
        </p:spPr>
        <p:txBody>
          <a:bodyPr wrap="square" rtlCol="0">
            <a:spAutoFit/>
          </a:bodyPr>
          <a:lstStyle/>
          <a:p>
            <a:r>
              <a:rPr lang="fr-FR" sz="1000" dirty="0" err="1"/>
              <a:t>Rot_Left</a:t>
            </a:r>
            <a:r>
              <a:rPr lang="fr-FR" sz="1000" dirty="0"/>
              <a:t>=1</a:t>
            </a:r>
          </a:p>
          <a:p>
            <a:r>
              <a:rPr lang="fr-FR" sz="1000" dirty="0" err="1"/>
              <a:t>Rot_Right</a:t>
            </a:r>
            <a:r>
              <a:rPr lang="fr-FR" sz="1000" dirty="0"/>
              <a:t>=0</a:t>
            </a:r>
          </a:p>
        </p:txBody>
      </p:sp>
      <p:sp>
        <p:nvSpPr>
          <p:cNvPr id="60" name="ZoneTexte 59">
            <a:extLst>
              <a:ext uri="{FF2B5EF4-FFF2-40B4-BE49-F238E27FC236}">
                <a16:creationId xmlns:a16="http://schemas.microsoft.com/office/drawing/2014/main" id="{0D080F3B-E279-497A-A839-4683C2EACB5C}"/>
              </a:ext>
            </a:extLst>
          </p:cNvPr>
          <p:cNvSpPr txBox="1"/>
          <p:nvPr/>
        </p:nvSpPr>
        <p:spPr>
          <a:xfrm>
            <a:off x="2129629" y="3305702"/>
            <a:ext cx="901224" cy="400110"/>
          </a:xfrm>
          <a:prstGeom prst="rect">
            <a:avLst/>
          </a:prstGeom>
          <a:noFill/>
        </p:spPr>
        <p:txBody>
          <a:bodyPr wrap="square" rtlCol="0">
            <a:spAutoFit/>
          </a:bodyPr>
          <a:lstStyle/>
          <a:p>
            <a:r>
              <a:rPr lang="fr-FR" sz="1000" dirty="0" err="1"/>
              <a:t>Rot_Left</a:t>
            </a:r>
            <a:r>
              <a:rPr lang="fr-FR" sz="1000" dirty="0"/>
              <a:t>=1</a:t>
            </a:r>
          </a:p>
          <a:p>
            <a:r>
              <a:rPr lang="fr-FR" sz="1000" dirty="0" err="1"/>
              <a:t>Rot_Right</a:t>
            </a:r>
            <a:r>
              <a:rPr lang="fr-FR" sz="1000" dirty="0"/>
              <a:t>=0</a:t>
            </a:r>
          </a:p>
        </p:txBody>
      </p:sp>
      <p:sp>
        <p:nvSpPr>
          <p:cNvPr id="49" name="Forme libre : forme 48">
            <a:extLst>
              <a:ext uri="{FF2B5EF4-FFF2-40B4-BE49-F238E27FC236}">
                <a16:creationId xmlns:a16="http://schemas.microsoft.com/office/drawing/2014/main" id="{F38EDAD3-E0F2-4776-998C-25E276F96677}"/>
              </a:ext>
            </a:extLst>
          </p:cNvPr>
          <p:cNvSpPr/>
          <p:nvPr/>
        </p:nvSpPr>
        <p:spPr>
          <a:xfrm>
            <a:off x="7908758" y="2625380"/>
            <a:ext cx="493739" cy="560303"/>
          </a:xfrm>
          <a:custGeom>
            <a:avLst/>
            <a:gdLst>
              <a:gd name="connsiteX0" fmla="*/ 241300 w 533400"/>
              <a:gd name="connsiteY0" fmla="*/ 101600 h 723900"/>
              <a:gd name="connsiteX1" fmla="*/ 25400 w 533400"/>
              <a:gd name="connsiteY1" fmla="*/ 482600 h 723900"/>
              <a:gd name="connsiteX2" fmla="*/ 0 w 533400"/>
              <a:gd name="connsiteY2" fmla="*/ 647700 h 723900"/>
              <a:gd name="connsiteX3" fmla="*/ 50800 w 533400"/>
              <a:gd name="connsiteY3" fmla="*/ 711200 h 723900"/>
              <a:gd name="connsiteX4" fmla="*/ 152400 w 533400"/>
              <a:gd name="connsiteY4" fmla="*/ 723900 h 723900"/>
              <a:gd name="connsiteX5" fmla="*/ 254000 w 533400"/>
              <a:gd name="connsiteY5" fmla="*/ 660400 h 723900"/>
              <a:gd name="connsiteX6" fmla="*/ 330200 w 533400"/>
              <a:gd name="connsiteY6" fmla="*/ 546100 h 723900"/>
              <a:gd name="connsiteX7" fmla="*/ 431800 w 533400"/>
              <a:gd name="connsiteY7" fmla="*/ 368300 h 723900"/>
              <a:gd name="connsiteX8" fmla="*/ 495300 w 533400"/>
              <a:gd name="connsiteY8" fmla="*/ 215900 h 723900"/>
              <a:gd name="connsiteX9" fmla="*/ 533400 w 533400"/>
              <a:gd name="connsiteY9" fmla="*/ 38100 h 723900"/>
              <a:gd name="connsiteX10" fmla="*/ 457200 w 533400"/>
              <a:gd name="connsiteY10" fmla="*/ 0 h 723900"/>
              <a:gd name="connsiteX11" fmla="*/ 355600 w 533400"/>
              <a:gd name="connsiteY11" fmla="*/ 25400 h 723900"/>
              <a:gd name="connsiteX12" fmla="*/ 241300 w 533400"/>
              <a:gd name="connsiteY12" fmla="*/ 1016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723900">
                <a:moveTo>
                  <a:pt x="241300" y="101600"/>
                </a:moveTo>
                <a:lnTo>
                  <a:pt x="25400" y="482600"/>
                </a:lnTo>
                <a:lnTo>
                  <a:pt x="0" y="647700"/>
                </a:lnTo>
                <a:lnTo>
                  <a:pt x="50800" y="711200"/>
                </a:lnTo>
                <a:lnTo>
                  <a:pt x="152400" y="723900"/>
                </a:lnTo>
                <a:lnTo>
                  <a:pt x="254000" y="660400"/>
                </a:lnTo>
                <a:lnTo>
                  <a:pt x="330200" y="546100"/>
                </a:lnTo>
                <a:lnTo>
                  <a:pt x="431800" y="368300"/>
                </a:lnTo>
                <a:lnTo>
                  <a:pt x="495300" y="215900"/>
                </a:lnTo>
                <a:lnTo>
                  <a:pt x="533400" y="38100"/>
                </a:lnTo>
                <a:lnTo>
                  <a:pt x="457200" y="0"/>
                </a:lnTo>
                <a:lnTo>
                  <a:pt x="355600" y="25400"/>
                </a:lnTo>
                <a:lnTo>
                  <a:pt x="241300" y="10160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Forme libre : forme 74">
            <a:extLst>
              <a:ext uri="{FF2B5EF4-FFF2-40B4-BE49-F238E27FC236}">
                <a16:creationId xmlns:a16="http://schemas.microsoft.com/office/drawing/2014/main" id="{3654E2EC-1B96-4D26-9C29-36EA9AABDE01}"/>
              </a:ext>
            </a:extLst>
          </p:cNvPr>
          <p:cNvSpPr/>
          <p:nvPr/>
        </p:nvSpPr>
        <p:spPr>
          <a:xfrm>
            <a:off x="8402497" y="2659310"/>
            <a:ext cx="1205192" cy="560303"/>
          </a:xfrm>
          <a:custGeom>
            <a:avLst/>
            <a:gdLst>
              <a:gd name="connsiteX0" fmla="*/ 241300 w 533400"/>
              <a:gd name="connsiteY0" fmla="*/ 101600 h 723900"/>
              <a:gd name="connsiteX1" fmla="*/ 25400 w 533400"/>
              <a:gd name="connsiteY1" fmla="*/ 482600 h 723900"/>
              <a:gd name="connsiteX2" fmla="*/ 0 w 533400"/>
              <a:gd name="connsiteY2" fmla="*/ 647700 h 723900"/>
              <a:gd name="connsiteX3" fmla="*/ 50800 w 533400"/>
              <a:gd name="connsiteY3" fmla="*/ 711200 h 723900"/>
              <a:gd name="connsiteX4" fmla="*/ 152400 w 533400"/>
              <a:gd name="connsiteY4" fmla="*/ 723900 h 723900"/>
              <a:gd name="connsiteX5" fmla="*/ 254000 w 533400"/>
              <a:gd name="connsiteY5" fmla="*/ 660400 h 723900"/>
              <a:gd name="connsiteX6" fmla="*/ 330200 w 533400"/>
              <a:gd name="connsiteY6" fmla="*/ 546100 h 723900"/>
              <a:gd name="connsiteX7" fmla="*/ 431800 w 533400"/>
              <a:gd name="connsiteY7" fmla="*/ 368300 h 723900"/>
              <a:gd name="connsiteX8" fmla="*/ 495300 w 533400"/>
              <a:gd name="connsiteY8" fmla="*/ 215900 h 723900"/>
              <a:gd name="connsiteX9" fmla="*/ 533400 w 533400"/>
              <a:gd name="connsiteY9" fmla="*/ 38100 h 723900"/>
              <a:gd name="connsiteX10" fmla="*/ 457200 w 533400"/>
              <a:gd name="connsiteY10" fmla="*/ 0 h 723900"/>
              <a:gd name="connsiteX11" fmla="*/ 355600 w 533400"/>
              <a:gd name="connsiteY11" fmla="*/ 25400 h 723900"/>
              <a:gd name="connsiteX12" fmla="*/ 241300 w 533400"/>
              <a:gd name="connsiteY12" fmla="*/ 1016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723900">
                <a:moveTo>
                  <a:pt x="241300" y="101600"/>
                </a:moveTo>
                <a:lnTo>
                  <a:pt x="25400" y="482600"/>
                </a:lnTo>
                <a:lnTo>
                  <a:pt x="0" y="647700"/>
                </a:lnTo>
                <a:lnTo>
                  <a:pt x="50800" y="711200"/>
                </a:lnTo>
                <a:lnTo>
                  <a:pt x="152400" y="723900"/>
                </a:lnTo>
                <a:lnTo>
                  <a:pt x="254000" y="660400"/>
                </a:lnTo>
                <a:lnTo>
                  <a:pt x="330200" y="546100"/>
                </a:lnTo>
                <a:lnTo>
                  <a:pt x="431800" y="368300"/>
                </a:lnTo>
                <a:lnTo>
                  <a:pt x="495300" y="215900"/>
                </a:lnTo>
                <a:lnTo>
                  <a:pt x="533400" y="38100"/>
                </a:lnTo>
                <a:lnTo>
                  <a:pt x="457200" y="0"/>
                </a:lnTo>
                <a:lnTo>
                  <a:pt x="355600" y="25400"/>
                </a:lnTo>
                <a:lnTo>
                  <a:pt x="241300" y="101600"/>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Forme libre : forme 80">
            <a:extLst>
              <a:ext uri="{FF2B5EF4-FFF2-40B4-BE49-F238E27FC236}">
                <a16:creationId xmlns:a16="http://schemas.microsoft.com/office/drawing/2014/main" id="{0DB92B5D-E13C-47D0-AF29-7A5135DB5EE5}"/>
              </a:ext>
            </a:extLst>
          </p:cNvPr>
          <p:cNvSpPr/>
          <p:nvPr/>
        </p:nvSpPr>
        <p:spPr>
          <a:xfrm flipH="1">
            <a:off x="10364056" y="2625380"/>
            <a:ext cx="498397" cy="442673"/>
          </a:xfrm>
          <a:custGeom>
            <a:avLst/>
            <a:gdLst>
              <a:gd name="connsiteX0" fmla="*/ 241300 w 533400"/>
              <a:gd name="connsiteY0" fmla="*/ 101600 h 723900"/>
              <a:gd name="connsiteX1" fmla="*/ 25400 w 533400"/>
              <a:gd name="connsiteY1" fmla="*/ 482600 h 723900"/>
              <a:gd name="connsiteX2" fmla="*/ 0 w 533400"/>
              <a:gd name="connsiteY2" fmla="*/ 647700 h 723900"/>
              <a:gd name="connsiteX3" fmla="*/ 50800 w 533400"/>
              <a:gd name="connsiteY3" fmla="*/ 711200 h 723900"/>
              <a:gd name="connsiteX4" fmla="*/ 152400 w 533400"/>
              <a:gd name="connsiteY4" fmla="*/ 723900 h 723900"/>
              <a:gd name="connsiteX5" fmla="*/ 254000 w 533400"/>
              <a:gd name="connsiteY5" fmla="*/ 660400 h 723900"/>
              <a:gd name="connsiteX6" fmla="*/ 330200 w 533400"/>
              <a:gd name="connsiteY6" fmla="*/ 546100 h 723900"/>
              <a:gd name="connsiteX7" fmla="*/ 431800 w 533400"/>
              <a:gd name="connsiteY7" fmla="*/ 368300 h 723900"/>
              <a:gd name="connsiteX8" fmla="*/ 495300 w 533400"/>
              <a:gd name="connsiteY8" fmla="*/ 215900 h 723900"/>
              <a:gd name="connsiteX9" fmla="*/ 533400 w 533400"/>
              <a:gd name="connsiteY9" fmla="*/ 38100 h 723900"/>
              <a:gd name="connsiteX10" fmla="*/ 457200 w 533400"/>
              <a:gd name="connsiteY10" fmla="*/ 0 h 723900"/>
              <a:gd name="connsiteX11" fmla="*/ 355600 w 533400"/>
              <a:gd name="connsiteY11" fmla="*/ 25400 h 723900"/>
              <a:gd name="connsiteX12" fmla="*/ 241300 w 533400"/>
              <a:gd name="connsiteY12" fmla="*/ 1016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723900">
                <a:moveTo>
                  <a:pt x="241300" y="101600"/>
                </a:moveTo>
                <a:lnTo>
                  <a:pt x="25400" y="482600"/>
                </a:lnTo>
                <a:lnTo>
                  <a:pt x="0" y="647700"/>
                </a:lnTo>
                <a:lnTo>
                  <a:pt x="50800" y="711200"/>
                </a:lnTo>
                <a:lnTo>
                  <a:pt x="152400" y="723900"/>
                </a:lnTo>
                <a:lnTo>
                  <a:pt x="254000" y="660400"/>
                </a:lnTo>
                <a:lnTo>
                  <a:pt x="330200" y="546100"/>
                </a:lnTo>
                <a:lnTo>
                  <a:pt x="431800" y="368300"/>
                </a:lnTo>
                <a:lnTo>
                  <a:pt x="495300" y="215900"/>
                </a:lnTo>
                <a:lnTo>
                  <a:pt x="533400" y="38100"/>
                </a:lnTo>
                <a:lnTo>
                  <a:pt x="457200" y="0"/>
                </a:lnTo>
                <a:lnTo>
                  <a:pt x="355600" y="25400"/>
                </a:lnTo>
                <a:lnTo>
                  <a:pt x="241300" y="10160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Forme libre : forme 81">
            <a:extLst>
              <a:ext uri="{FF2B5EF4-FFF2-40B4-BE49-F238E27FC236}">
                <a16:creationId xmlns:a16="http://schemas.microsoft.com/office/drawing/2014/main" id="{174C7158-B9A9-4D31-9092-F3EBB697D423}"/>
              </a:ext>
            </a:extLst>
          </p:cNvPr>
          <p:cNvSpPr/>
          <p:nvPr/>
        </p:nvSpPr>
        <p:spPr>
          <a:xfrm flipH="1">
            <a:off x="9622541" y="2584738"/>
            <a:ext cx="915757" cy="483315"/>
          </a:xfrm>
          <a:custGeom>
            <a:avLst/>
            <a:gdLst>
              <a:gd name="connsiteX0" fmla="*/ 241300 w 533400"/>
              <a:gd name="connsiteY0" fmla="*/ 101600 h 723900"/>
              <a:gd name="connsiteX1" fmla="*/ 25400 w 533400"/>
              <a:gd name="connsiteY1" fmla="*/ 482600 h 723900"/>
              <a:gd name="connsiteX2" fmla="*/ 0 w 533400"/>
              <a:gd name="connsiteY2" fmla="*/ 647700 h 723900"/>
              <a:gd name="connsiteX3" fmla="*/ 50800 w 533400"/>
              <a:gd name="connsiteY3" fmla="*/ 711200 h 723900"/>
              <a:gd name="connsiteX4" fmla="*/ 152400 w 533400"/>
              <a:gd name="connsiteY4" fmla="*/ 723900 h 723900"/>
              <a:gd name="connsiteX5" fmla="*/ 254000 w 533400"/>
              <a:gd name="connsiteY5" fmla="*/ 660400 h 723900"/>
              <a:gd name="connsiteX6" fmla="*/ 330200 w 533400"/>
              <a:gd name="connsiteY6" fmla="*/ 546100 h 723900"/>
              <a:gd name="connsiteX7" fmla="*/ 431800 w 533400"/>
              <a:gd name="connsiteY7" fmla="*/ 368300 h 723900"/>
              <a:gd name="connsiteX8" fmla="*/ 495300 w 533400"/>
              <a:gd name="connsiteY8" fmla="*/ 215900 h 723900"/>
              <a:gd name="connsiteX9" fmla="*/ 533400 w 533400"/>
              <a:gd name="connsiteY9" fmla="*/ 38100 h 723900"/>
              <a:gd name="connsiteX10" fmla="*/ 457200 w 533400"/>
              <a:gd name="connsiteY10" fmla="*/ 0 h 723900"/>
              <a:gd name="connsiteX11" fmla="*/ 355600 w 533400"/>
              <a:gd name="connsiteY11" fmla="*/ 25400 h 723900"/>
              <a:gd name="connsiteX12" fmla="*/ 241300 w 533400"/>
              <a:gd name="connsiteY12" fmla="*/ 1016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723900">
                <a:moveTo>
                  <a:pt x="241300" y="101600"/>
                </a:moveTo>
                <a:lnTo>
                  <a:pt x="25400" y="482600"/>
                </a:lnTo>
                <a:lnTo>
                  <a:pt x="0" y="647700"/>
                </a:lnTo>
                <a:lnTo>
                  <a:pt x="50800" y="711200"/>
                </a:lnTo>
                <a:lnTo>
                  <a:pt x="152400" y="723900"/>
                </a:lnTo>
                <a:lnTo>
                  <a:pt x="254000" y="660400"/>
                </a:lnTo>
                <a:lnTo>
                  <a:pt x="330200" y="546100"/>
                </a:lnTo>
                <a:lnTo>
                  <a:pt x="431800" y="368300"/>
                </a:lnTo>
                <a:lnTo>
                  <a:pt x="495300" y="215900"/>
                </a:lnTo>
                <a:lnTo>
                  <a:pt x="533400" y="38100"/>
                </a:lnTo>
                <a:lnTo>
                  <a:pt x="457200" y="0"/>
                </a:lnTo>
                <a:lnTo>
                  <a:pt x="355600" y="25400"/>
                </a:lnTo>
                <a:lnTo>
                  <a:pt x="241300" y="101600"/>
                </a:lnTo>
                <a:close/>
              </a:path>
            </a:pathLst>
          </a:cu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56BA997D-A8B4-430F-8C1C-4A08C520A3BD}"/>
              </a:ext>
            </a:extLst>
          </p:cNvPr>
          <p:cNvSpPr txBox="1"/>
          <p:nvPr/>
        </p:nvSpPr>
        <p:spPr>
          <a:xfrm>
            <a:off x="3419066" y="1892783"/>
            <a:ext cx="1112547" cy="400110"/>
          </a:xfrm>
          <a:prstGeom prst="rect">
            <a:avLst/>
          </a:prstGeom>
          <a:noFill/>
        </p:spPr>
        <p:txBody>
          <a:bodyPr wrap="square" rtlCol="0">
            <a:spAutoFit/>
          </a:bodyPr>
          <a:lstStyle/>
          <a:p>
            <a:r>
              <a:rPr lang="fr-FR" sz="1000" dirty="0" err="1"/>
              <a:t>Rot_Left</a:t>
            </a:r>
            <a:r>
              <a:rPr lang="fr-FR" sz="1000" dirty="0"/>
              <a:t>=0</a:t>
            </a:r>
          </a:p>
          <a:p>
            <a:r>
              <a:rPr lang="fr-FR" sz="1000" dirty="0" err="1"/>
              <a:t>Rot_Right</a:t>
            </a:r>
            <a:r>
              <a:rPr lang="fr-FR" sz="1000" dirty="0"/>
              <a:t>=0</a:t>
            </a:r>
          </a:p>
        </p:txBody>
      </p:sp>
      <p:sp>
        <p:nvSpPr>
          <p:cNvPr id="3" name="Espace réservé du numéro de diapositive 2">
            <a:extLst>
              <a:ext uri="{FF2B5EF4-FFF2-40B4-BE49-F238E27FC236}">
                <a16:creationId xmlns:a16="http://schemas.microsoft.com/office/drawing/2014/main" id="{0B483815-EEEA-45D9-9F93-129010AB0383}"/>
              </a:ext>
            </a:extLst>
          </p:cNvPr>
          <p:cNvSpPr>
            <a:spLocks noGrp="1"/>
          </p:cNvSpPr>
          <p:nvPr>
            <p:ph type="sldNum" sz="quarter" idx="12"/>
          </p:nvPr>
        </p:nvSpPr>
        <p:spPr>
          <a:xfrm>
            <a:off x="8590663" y="6041362"/>
            <a:ext cx="683339" cy="365125"/>
          </a:xfrm>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8</a:t>
            </a:fld>
            <a:endParaRPr lang="fr-FR" sz="1050" b="0" strike="noStrike" spc="-1" dirty="0">
              <a:solidFill>
                <a:schemeClr val="accent2"/>
              </a:solidFill>
              <a:uFill>
                <a:solidFill>
                  <a:srgbClr val="FFFFFF"/>
                </a:solidFill>
              </a:uFill>
              <a:latin typeface="Times New Roman"/>
            </a:endParaRPr>
          </a:p>
        </p:txBody>
      </p:sp>
      <p:sp>
        <p:nvSpPr>
          <p:cNvPr id="83" name="CustomShape 1">
            <a:extLst>
              <a:ext uri="{FF2B5EF4-FFF2-40B4-BE49-F238E27FC236}">
                <a16:creationId xmlns:a16="http://schemas.microsoft.com/office/drawing/2014/main" id="{52324B5F-6D07-4872-8C7A-2F0EE93EEF11}"/>
              </a:ext>
            </a:extLst>
          </p:cNvPr>
          <p:cNvSpPr/>
          <p:nvPr/>
        </p:nvSpPr>
        <p:spPr>
          <a:xfrm>
            <a:off x="6830816" y="1156363"/>
            <a:ext cx="4203031" cy="51840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spc="-1" dirty="0">
                <a:solidFill>
                  <a:srgbClr val="99CB38"/>
                </a:solidFill>
                <a:uFill>
                  <a:solidFill>
                    <a:srgbClr val="FFFFFF"/>
                  </a:solidFill>
                </a:uFill>
                <a:latin typeface="Calibri"/>
              </a:rPr>
              <a:t>Résultat Simulation</a:t>
            </a:r>
            <a:endParaRPr lang="fr-FR" sz="3600" b="0" strike="noStrike" spc="-1" dirty="0">
              <a:solidFill>
                <a:srgbClr val="000000"/>
              </a:solidFill>
              <a:uFill>
                <a:solidFill>
                  <a:srgbClr val="FFFFFF"/>
                </a:solidFill>
              </a:uFill>
              <a:latin typeface="Arial"/>
            </a:endParaRPr>
          </a:p>
        </p:txBody>
      </p:sp>
      <p:sp>
        <p:nvSpPr>
          <p:cNvPr id="41" name="ZoneTexte 40">
            <a:extLst>
              <a:ext uri="{FF2B5EF4-FFF2-40B4-BE49-F238E27FC236}">
                <a16:creationId xmlns:a16="http://schemas.microsoft.com/office/drawing/2014/main" id="{B9D5EEC7-AE27-4C9A-B405-3FF3A2930B00}"/>
              </a:ext>
            </a:extLst>
          </p:cNvPr>
          <p:cNvSpPr txBox="1"/>
          <p:nvPr/>
        </p:nvSpPr>
        <p:spPr>
          <a:xfrm>
            <a:off x="3555859" y="4041051"/>
            <a:ext cx="901224" cy="400110"/>
          </a:xfrm>
          <a:prstGeom prst="rect">
            <a:avLst/>
          </a:prstGeom>
          <a:noFill/>
        </p:spPr>
        <p:txBody>
          <a:bodyPr wrap="square" rtlCol="0">
            <a:spAutoFit/>
          </a:bodyPr>
          <a:lstStyle/>
          <a:p>
            <a:r>
              <a:rPr lang="fr-FR" sz="1000" dirty="0" err="1"/>
              <a:t>Rot_Left</a:t>
            </a:r>
            <a:r>
              <a:rPr lang="fr-FR" sz="1000" dirty="0"/>
              <a:t>=0</a:t>
            </a:r>
          </a:p>
          <a:p>
            <a:r>
              <a:rPr lang="fr-FR" sz="1000" dirty="0" err="1"/>
              <a:t>Rot_Right</a:t>
            </a:r>
            <a:r>
              <a:rPr lang="fr-FR" sz="1000" dirty="0"/>
              <a:t>=0</a:t>
            </a:r>
          </a:p>
        </p:txBody>
      </p:sp>
      <p:cxnSp>
        <p:nvCxnSpPr>
          <p:cNvPr id="9" name="Connecteur droit avec flèche 8">
            <a:extLst>
              <a:ext uri="{FF2B5EF4-FFF2-40B4-BE49-F238E27FC236}">
                <a16:creationId xmlns:a16="http://schemas.microsoft.com/office/drawing/2014/main" id="{147F5EB2-CA30-415A-A3AC-288C4C047EE7}"/>
              </a:ext>
            </a:extLst>
          </p:cNvPr>
          <p:cNvCxnSpPr>
            <a:cxnSpLocks/>
          </p:cNvCxnSpPr>
          <p:nvPr/>
        </p:nvCxnSpPr>
        <p:spPr>
          <a:xfrm flipH="1">
            <a:off x="8686801" y="3344946"/>
            <a:ext cx="469231"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48" name="Connecteur droit avec flèche 47">
            <a:extLst>
              <a:ext uri="{FF2B5EF4-FFF2-40B4-BE49-F238E27FC236}">
                <a16:creationId xmlns:a16="http://schemas.microsoft.com/office/drawing/2014/main" id="{3BA2C8D7-5BED-49CD-AF52-999B2E9A7720}"/>
              </a:ext>
            </a:extLst>
          </p:cNvPr>
          <p:cNvCxnSpPr>
            <a:cxnSpLocks/>
          </p:cNvCxnSpPr>
          <p:nvPr/>
        </p:nvCxnSpPr>
        <p:spPr>
          <a:xfrm flipH="1">
            <a:off x="9846698" y="3344946"/>
            <a:ext cx="517358"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0" name="Connecteur droit avec flèche 49">
            <a:extLst>
              <a:ext uri="{FF2B5EF4-FFF2-40B4-BE49-F238E27FC236}">
                <a16:creationId xmlns:a16="http://schemas.microsoft.com/office/drawing/2014/main" id="{2630638B-B377-4E4D-9A58-CBCF958FD0EB}"/>
              </a:ext>
            </a:extLst>
          </p:cNvPr>
          <p:cNvCxnSpPr>
            <a:cxnSpLocks/>
          </p:cNvCxnSpPr>
          <p:nvPr/>
        </p:nvCxnSpPr>
        <p:spPr>
          <a:xfrm>
            <a:off x="9468514" y="3126251"/>
            <a:ext cx="517358" cy="8937"/>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cxnSp>
        <p:nvCxnSpPr>
          <p:cNvPr id="53" name="Connecteur droit avec flèche 52">
            <a:extLst>
              <a:ext uri="{FF2B5EF4-FFF2-40B4-BE49-F238E27FC236}">
                <a16:creationId xmlns:a16="http://schemas.microsoft.com/office/drawing/2014/main" id="{60751DD6-3010-421F-80AC-B0D2B4732BF2}"/>
              </a:ext>
            </a:extLst>
          </p:cNvPr>
          <p:cNvCxnSpPr>
            <a:cxnSpLocks/>
          </p:cNvCxnSpPr>
          <p:nvPr/>
        </p:nvCxnSpPr>
        <p:spPr>
          <a:xfrm flipH="1">
            <a:off x="10948737" y="3135188"/>
            <a:ext cx="445168" cy="0"/>
          </a:xfrm>
          <a:prstGeom prst="straightConnector1">
            <a:avLst/>
          </a:prstGeom>
          <a:ln w="57150">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p:timing>
    <p:tnLst>
      <p:par>
        <p:cTn id="1" dur="indefinite" restart="never" nodeType="tmRoot">
          <p:childTnLst>
            <p:seq>
              <p:cTn id="2"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26" presetClass="emph" presetSubtype="0" repeatCount="indefinite" fill="hold" nodeType="withEffect">
                                  <p:stCondLst>
                                    <p:cond delay="0"/>
                                  </p:stCondLst>
                                  <p:endCondLst>
                                    <p:cond evt="onNext" delay="0">
                                      <p:tgtEl>
                                        <p:sldTgt/>
                                      </p:tgtEl>
                                    </p:cond>
                                  </p:endCondLst>
                                  <p:childTnLst>
                                    <p:animEffect transition="out" filter="fade">
                                      <p:cBhvr>
                                        <p:cTn id="20" dur="1000" tmFilter="0, 0; .2, .5; .8, .5; 1, 0"/>
                                        <p:tgtEl>
                                          <p:spTgt spid="9"/>
                                        </p:tgtEl>
                                      </p:cBhvr>
                                    </p:animEffect>
                                    <p:animScale>
                                      <p:cBhvr>
                                        <p:cTn id="21" dur="500" autoRev="1" fill="hold"/>
                                        <p:tgtEl>
                                          <p:spTgt spid="9"/>
                                        </p:tgtEl>
                                      </p:cBhvr>
                                      <p:by x="105000" y="105000"/>
                                    </p:animScale>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49"/>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5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7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childTnLst>
                                </p:cTn>
                              </p:par>
                              <p:par>
                                <p:cTn id="52" presetID="26" presetClass="emph" presetSubtype="0" repeatCount="indefinite" fill="hold" nodeType="withEffect">
                                  <p:stCondLst>
                                    <p:cond delay="0"/>
                                  </p:stCondLst>
                                  <p:endCondLst>
                                    <p:cond evt="onNext" delay="0">
                                      <p:tgtEl>
                                        <p:sldTgt/>
                                      </p:tgtEl>
                                    </p:cond>
                                  </p:endCondLst>
                                  <p:childTnLst>
                                    <p:animEffect transition="out" filter="fade">
                                      <p:cBhvr>
                                        <p:cTn id="53" dur="1000" tmFilter="0, 0; .2, .5; .8, .5; 1, 0"/>
                                        <p:tgtEl>
                                          <p:spTgt spid="48"/>
                                        </p:tgtEl>
                                      </p:cBhvr>
                                    </p:animEffect>
                                    <p:animScale>
                                      <p:cBhvr>
                                        <p:cTn id="54" dur="500" autoRev="1" fill="hold"/>
                                        <p:tgtEl>
                                          <p:spTgt spid="48"/>
                                        </p:tgtEl>
                                      </p:cBhvr>
                                      <p:by x="105000" y="105000"/>
                                    </p:animScale>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48"/>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7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26" presetClass="emph" presetSubtype="0" repeatCount="indefinite" fill="hold" nodeType="withEffect">
                                  <p:stCondLst>
                                    <p:cond delay="0"/>
                                  </p:stCondLst>
                                  <p:endCondLst>
                                    <p:cond evt="onNext" delay="0">
                                      <p:tgtEl>
                                        <p:sldTgt/>
                                      </p:tgtEl>
                                    </p:cond>
                                  </p:endCondLst>
                                  <p:childTnLst>
                                    <p:animEffect transition="out" filter="fade">
                                      <p:cBhvr>
                                        <p:cTn id="78" dur="1000" tmFilter="0, 0; .2, .5; .8, .5; 1, 0"/>
                                        <p:tgtEl>
                                          <p:spTgt spid="50"/>
                                        </p:tgtEl>
                                      </p:cBhvr>
                                    </p:animEffect>
                                    <p:animScale>
                                      <p:cBhvr>
                                        <p:cTn id="79" dur="500" autoRev="1" fill="hold"/>
                                        <p:tgtEl>
                                          <p:spTgt spid="50"/>
                                        </p:tgtEl>
                                      </p:cBhvr>
                                      <p:by x="105000" y="105000"/>
                                    </p:animScale>
                                  </p:childTnLst>
                                </p:cTn>
                              </p:par>
                              <p:par>
                                <p:cTn id="80" presetID="1" presetClass="entr" presetSubtype="0" fill="hold" grpId="0" nodeType="withEffect">
                                  <p:stCondLst>
                                    <p:cond delay="0"/>
                                  </p:stCondLst>
                                  <p:childTnLst>
                                    <p:set>
                                      <p:cBhvr>
                                        <p:cTn id="81" dur="1" fill="hold">
                                          <p:stCondLst>
                                            <p:cond delay="0"/>
                                          </p:stCondLst>
                                        </p:cTn>
                                        <p:tgtEl>
                                          <p:spTgt spid="5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nodeType="clickEffect">
                                  <p:stCondLst>
                                    <p:cond delay="0"/>
                                  </p:stCondLst>
                                  <p:childTnLst>
                                    <p:set>
                                      <p:cBhvr>
                                        <p:cTn id="85" dur="1" fill="hold">
                                          <p:stCondLst>
                                            <p:cond delay="0"/>
                                          </p:stCondLst>
                                        </p:cTn>
                                        <p:tgtEl>
                                          <p:spTgt spid="50"/>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82"/>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2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31"/>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5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33"/>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9"/>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81"/>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53"/>
                                        </p:tgtEl>
                                        <p:attrNameLst>
                                          <p:attrName>style.visibility</p:attrName>
                                        </p:attrNameLst>
                                      </p:cBhvr>
                                      <p:to>
                                        <p:strVal val="visible"/>
                                      </p:to>
                                    </p:set>
                                  </p:childTnLst>
                                </p:cTn>
                              </p:par>
                              <p:par>
                                <p:cTn id="106" presetID="26" presetClass="emph" presetSubtype="0" repeatCount="indefinite" fill="hold" nodeType="withEffect">
                                  <p:stCondLst>
                                    <p:cond delay="0"/>
                                  </p:stCondLst>
                                  <p:endCondLst>
                                    <p:cond evt="onNext" delay="0">
                                      <p:tgtEl>
                                        <p:sldTgt/>
                                      </p:tgtEl>
                                    </p:cond>
                                  </p:endCondLst>
                                  <p:childTnLst>
                                    <p:animEffect transition="out" filter="fade">
                                      <p:cBhvr>
                                        <p:cTn id="107" dur="1000" tmFilter="0, 0; .2, .5; .8, .5; 1, 0"/>
                                        <p:tgtEl>
                                          <p:spTgt spid="53"/>
                                        </p:tgtEl>
                                      </p:cBhvr>
                                    </p:animEffect>
                                    <p:animScale>
                                      <p:cBhvr>
                                        <p:cTn id="108" dur="500" autoRev="1" fill="hold"/>
                                        <p:tgtEl>
                                          <p:spTgt spid="53"/>
                                        </p:tgtEl>
                                      </p:cBhvr>
                                      <p:by x="105000" y="105000"/>
                                    </p:animScale>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53"/>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81"/>
                                        </p:tgtEl>
                                        <p:attrNameLst>
                                          <p:attrName>style.visibility</p:attrName>
                                        </p:attrNameLst>
                                      </p:cBhvr>
                                      <p:to>
                                        <p:strVal val="hidden"/>
                                      </p:to>
                                    </p:set>
                                  </p:childTnLst>
                                </p:cTn>
                              </p:par>
                              <p:par>
                                <p:cTn id="115" presetID="1" presetClass="entr" presetSubtype="0"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nodeType="clickEffect">
                                  <p:stCondLst>
                                    <p:cond delay="0"/>
                                  </p:stCondLst>
                                  <p:childTnLst>
                                    <p:set>
                                      <p:cBhvr>
                                        <p:cTn id="12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23" grpId="0" animBg="1"/>
      <p:bldP spid="32" grpId="0" animBg="1"/>
      <p:bldP spid="33" grpId="0" animBg="1"/>
      <p:bldP spid="44" grpId="0"/>
      <p:bldP spid="54" grpId="0"/>
      <p:bldP spid="55" grpId="0"/>
      <p:bldP spid="56" grpId="0"/>
      <p:bldP spid="57" grpId="0"/>
      <p:bldP spid="58" grpId="0"/>
      <p:bldP spid="59" grpId="0"/>
      <p:bldP spid="60" grpId="0"/>
      <p:bldP spid="49" grpId="0" animBg="1"/>
      <p:bldP spid="49" grpId="1" animBg="1"/>
      <p:bldP spid="75" grpId="0" animBg="1"/>
      <p:bldP spid="75" grpId="1" animBg="1"/>
      <p:bldP spid="81" grpId="0" animBg="1"/>
      <p:bldP spid="81" grpId="1" animBg="1"/>
      <p:bldP spid="82" grpId="0" animBg="1"/>
      <p:bldP spid="82" grpId="1" animBg="1"/>
      <p:bldP spid="41" grpId="0"/>
      <p:bldP spid="41"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Image 2"/>
          <p:cNvPicPr/>
          <p:nvPr/>
        </p:nvPicPr>
        <p:blipFill>
          <a:blip r:embed="rId9"/>
          <a:stretch/>
        </p:blipFill>
        <p:spPr>
          <a:xfrm>
            <a:off x="80640" y="118440"/>
            <a:ext cx="2484000" cy="999360"/>
          </a:xfrm>
          <a:prstGeom prst="rect">
            <a:avLst/>
          </a:prstGeom>
          <a:ln>
            <a:noFill/>
          </a:ln>
        </p:spPr>
      </p:pic>
      <p:pic>
        <p:nvPicPr>
          <p:cNvPr id="3" name="Image 2">
            <a:extLst>
              <a:ext uri="{FF2B5EF4-FFF2-40B4-BE49-F238E27FC236}">
                <a16:creationId xmlns:a16="http://schemas.microsoft.com/office/drawing/2014/main" id="{CC594B11-0F9A-4326-BB13-8FFD7ACBBD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3189" y="1893072"/>
            <a:ext cx="5353050" cy="3847128"/>
          </a:xfrm>
          <a:prstGeom prst="rect">
            <a:avLst/>
          </a:prstGeom>
        </p:spPr>
      </p:pic>
      <p:pic>
        <p:nvPicPr>
          <p:cNvPr id="8" name="Enregistrement d’écran 7">
            <a:hlinkClick r:id="" action="ppaction://media"/>
            <a:extLst>
              <a:ext uri="{FF2B5EF4-FFF2-40B4-BE49-F238E27FC236}">
                <a16:creationId xmlns:a16="http://schemas.microsoft.com/office/drawing/2014/main" id="{9CCD3356-CBB6-48B8-9EC5-62FA6CB03078}"/>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6096000" y="2194207"/>
            <a:ext cx="4586087" cy="3311821"/>
          </a:xfrm>
          <a:prstGeom prst="rect">
            <a:avLst/>
          </a:prstGeom>
        </p:spPr>
      </p:pic>
      <p:pic>
        <p:nvPicPr>
          <p:cNvPr id="9" name="Enregistrement d’écran 8">
            <a:hlinkClick r:id="" action="ppaction://media"/>
            <a:extLst>
              <a:ext uri="{FF2B5EF4-FFF2-40B4-BE49-F238E27FC236}">
                <a16:creationId xmlns:a16="http://schemas.microsoft.com/office/drawing/2014/main" id="{79AD8073-0BED-4961-85E3-9F8DA3A4DA31}"/>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095998" y="2194203"/>
            <a:ext cx="4586087" cy="3244857"/>
          </a:xfrm>
          <a:prstGeom prst="rect">
            <a:avLst/>
          </a:prstGeom>
        </p:spPr>
      </p:pic>
      <p:pic>
        <p:nvPicPr>
          <p:cNvPr id="12" name="Enregistrement d’écran 11">
            <a:hlinkClick r:id="" action="ppaction://media"/>
            <a:extLst>
              <a:ext uri="{FF2B5EF4-FFF2-40B4-BE49-F238E27FC236}">
                <a16:creationId xmlns:a16="http://schemas.microsoft.com/office/drawing/2014/main" id="{23DC983A-AC01-4F8A-9E78-D87C1AE0D99F}"/>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6095999" y="2194204"/>
            <a:ext cx="4586087" cy="3244857"/>
          </a:xfrm>
          <a:prstGeom prst="rect">
            <a:avLst/>
          </a:prstGeom>
        </p:spPr>
      </p:pic>
      <p:sp>
        <p:nvSpPr>
          <p:cNvPr id="2" name="Espace réservé du numéro de diapositive 1">
            <a:extLst>
              <a:ext uri="{FF2B5EF4-FFF2-40B4-BE49-F238E27FC236}">
                <a16:creationId xmlns:a16="http://schemas.microsoft.com/office/drawing/2014/main" id="{5FBFAA03-91F3-486D-8D59-F581F555E254}"/>
              </a:ext>
            </a:extLst>
          </p:cNvPr>
          <p:cNvSpPr>
            <a:spLocks noGrp="1"/>
          </p:cNvSpPr>
          <p:nvPr>
            <p:ph type="sldNum" sz="quarter" idx="12"/>
          </p:nvPr>
        </p:nvSpPr>
        <p:spPr/>
        <p:txBody>
          <a:bodyPr/>
          <a:lstStyle/>
          <a:p>
            <a:pPr algn="r">
              <a:lnSpc>
                <a:spcPct val="100000"/>
              </a:lnSpc>
            </a:pPr>
            <a:fld id="{D9211517-B67E-442C-A6BF-B954067F4482}" type="slidenum">
              <a:rPr lang="fr-FR" sz="1050" b="0" strike="noStrike" spc="-1" smtClean="0">
                <a:solidFill>
                  <a:schemeClr val="accent2"/>
                </a:solidFill>
                <a:uFill>
                  <a:solidFill>
                    <a:srgbClr val="FFFFFF"/>
                  </a:solidFill>
                </a:uFill>
                <a:latin typeface="Calibri"/>
              </a:rPr>
              <a:t>9</a:t>
            </a:fld>
            <a:endParaRPr lang="fr-FR" sz="1050" b="0" strike="noStrike" spc="-1" dirty="0">
              <a:solidFill>
                <a:schemeClr val="accent2"/>
              </a:solidFill>
              <a:uFill>
                <a:solidFill>
                  <a:srgbClr val="FFFFFF"/>
                </a:solidFill>
              </a:uFill>
              <a:latin typeface="Times New Roman"/>
            </a:endParaRPr>
          </a:p>
        </p:txBody>
      </p:sp>
      <p:sp>
        <p:nvSpPr>
          <p:cNvPr id="10" name="CustomShape 1">
            <a:extLst>
              <a:ext uri="{FF2B5EF4-FFF2-40B4-BE49-F238E27FC236}">
                <a16:creationId xmlns:a16="http://schemas.microsoft.com/office/drawing/2014/main" id="{F58B1833-9069-4953-A33B-29EDD2D7A63F}"/>
              </a:ext>
            </a:extLst>
          </p:cNvPr>
          <p:cNvSpPr/>
          <p:nvPr/>
        </p:nvSpPr>
        <p:spPr>
          <a:xfrm>
            <a:off x="4577242" y="538560"/>
            <a:ext cx="3037516" cy="579240"/>
          </a:xfrm>
          <a:prstGeom prst="rect">
            <a:avLst/>
          </a:prstGeom>
          <a:noFill/>
          <a:ln>
            <a:noFill/>
          </a:ln>
        </p:spPr>
        <p:style>
          <a:lnRef idx="0">
            <a:scrgbClr r="0" g="0" b="0"/>
          </a:lnRef>
          <a:fillRef idx="0">
            <a:scrgbClr r="0" g="0" b="0"/>
          </a:fillRef>
          <a:effectRef idx="0">
            <a:scrgbClr r="0" g="0" b="0"/>
          </a:effectRef>
          <a:fontRef idx="minor"/>
        </p:style>
        <p:txBody>
          <a:bodyPr/>
          <a:lstStyle/>
          <a:p>
            <a:pPr algn="ctr">
              <a:lnSpc>
                <a:spcPct val="100000"/>
              </a:lnSpc>
            </a:pPr>
            <a:r>
              <a:rPr lang="fr-FR" sz="3600" b="1" u="sng" spc="-1" dirty="0">
                <a:solidFill>
                  <a:srgbClr val="99CB38"/>
                </a:solidFill>
                <a:uFill>
                  <a:solidFill>
                    <a:srgbClr val="FFFFFF"/>
                  </a:solidFill>
                </a:uFill>
                <a:latin typeface="Calibri"/>
              </a:rPr>
              <a:t>Module Mode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4947" fill="hold"/>
                                        <p:tgtEl>
                                          <p:spTgt spid="9"/>
                                        </p:tgtEl>
                                      </p:cBhvr>
                                    </p:cmd>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md type="call" cmd="stop">
                                      <p:cBhvr>
                                        <p:cTn id="13" dur="1">
                                          <p:stCondLst>
                                            <p:cond delay="0"/>
                                          </p:stCondLst>
                                        </p:cTn>
                                        <p:tgtEl>
                                          <p:spTgt spid="9"/>
                                        </p:tgtEl>
                                      </p:cBhvr>
                                    </p:cmd>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mediacall" presetSubtype="0" fill="hold" nodeType="withEffect">
                                  <p:stCondLst>
                                    <p:cond delay="0"/>
                                  </p:stCondLst>
                                  <p:childTnLst>
                                    <p:cmd type="call" cmd="playFrom(0.0)">
                                      <p:cBhvr>
                                        <p:cTn id="17" dur="3018" fill="hold"/>
                                        <p:tgtEl>
                                          <p:spTgt spid="8"/>
                                        </p:tgtEl>
                                      </p:cBhvr>
                                    </p:cmd>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8"/>
                                        </p:tgtEl>
                                        <p:attrNameLst>
                                          <p:attrName>style.visibility</p:attrName>
                                        </p:attrNameLst>
                                      </p:cBhvr>
                                      <p:to>
                                        <p:strVal val="hidden"/>
                                      </p:to>
                                    </p:set>
                                    <p:cmd type="call" cmd="stop">
                                      <p:cBhvr>
                                        <p:cTn id="22" dur="1">
                                          <p:stCondLst>
                                            <p:cond delay="0"/>
                                          </p:stCondLst>
                                        </p:cTn>
                                        <p:tgtEl>
                                          <p:spTgt spid="8"/>
                                        </p:tgtEl>
                                      </p:cBhvr>
                                    </p:cmd>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mediacall" presetSubtype="0" fill="hold" nodeType="withEffect">
                                  <p:stCondLst>
                                    <p:cond delay="0"/>
                                  </p:stCondLst>
                                  <p:childTnLst>
                                    <p:cmd type="call" cmd="playFrom(0.0)">
                                      <p:cBhvr>
                                        <p:cTn id="26" dur="4225" fill="hold"/>
                                        <p:tgtEl>
                                          <p:spTgt spid="12"/>
                                        </p:tgtEl>
                                      </p:cBhvr>
                                    </p:cmd>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2"/>
                                        </p:tgtEl>
                                        <p:attrNameLst>
                                          <p:attrName>style.visibility</p:attrName>
                                        </p:attrNameLst>
                                      </p:cBhvr>
                                      <p:to>
                                        <p:strVal val="hidden"/>
                                      </p:to>
                                    </p:set>
                                    <p:cmd type="call" cmd="stop">
                                      <p:cBhvr>
                                        <p:cTn id="31" dur="1">
                                          <p:stCondLst>
                                            <p:cond delay="0"/>
                                          </p:stCondLst>
                                        </p:cTn>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2" repeatCount="indefinite" fill="hold" display="0">
                  <p:stCondLst>
                    <p:cond delay="indefinite"/>
                  </p:stCondLst>
                </p:cTn>
                <p:tgtEl>
                  <p:spTgt spid="8"/>
                </p:tgtEl>
              </p:cMediaNode>
            </p:video>
            <p:video>
              <p:cMediaNode vol="80000" mute="1">
                <p:cTn id="33" repeatCount="indefinite" fill="hold" display="0">
                  <p:stCondLst>
                    <p:cond delay="indefinite"/>
                  </p:stCondLst>
                </p:cTn>
                <p:tgtEl>
                  <p:spTgt spid="12"/>
                </p:tgtEl>
              </p:cMediaNode>
            </p:video>
            <p:video>
              <p:cMediaNode vol="80000" mute="1">
                <p:cTn id="34" repeatCount="indefinite" fill="hold" display="0">
                  <p:stCondLst>
                    <p:cond delay="indefinite"/>
                  </p:stCondLst>
                </p:cTn>
                <p:tgtEl>
                  <p:spTgt spid="9"/>
                </p:tgtEl>
              </p:cMediaNode>
            </p:video>
          </p:childTnLst>
        </p:cTn>
      </p:par>
    </p:tnLst>
  </p:timing>
</p:sld>
</file>

<file path=ppt/theme/theme1.xml><?xml version="1.0" encoding="utf-8"?>
<a:theme xmlns:a="http://schemas.openxmlformats.org/drawingml/2006/main" name="Facette">
  <a:themeElements>
    <a:clrScheme name="Facette">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te">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te">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1717</TotalTime>
  <Words>1317</Words>
  <Application>Microsoft Office PowerPoint</Application>
  <PresentationFormat>Grand écran</PresentationFormat>
  <Paragraphs>328</Paragraphs>
  <Slides>21</Slides>
  <Notes>21</Notes>
  <HiddenSlides>0</HiddenSlides>
  <MMClips>5</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21</vt:i4>
      </vt:variant>
    </vt:vector>
  </HeadingPairs>
  <TitlesOfParts>
    <vt:vector size="29" baseType="lpstr">
      <vt:lpstr>Arial</vt:lpstr>
      <vt:lpstr>Calibri</vt:lpstr>
      <vt:lpstr>Cambria Math</vt:lpstr>
      <vt:lpstr>StarSymbol</vt:lpstr>
      <vt:lpstr>Times New Roman</vt:lpstr>
      <vt:lpstr>Trebuchet MS</vt:lpstr>
      <vt:lpstr>Wingdings 3</vt:lpstr>
      <vt:lpstr>Facette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karime</dc:creator>
  <dc:description/>
  <cp:lastModifiedBy>ndoye karim</cp:lastModifiedBy>
  <cp:revision>143</cp:revision>
  <dcterms:created xsi:type="dcterms:W3CDTF">2012-07-30T22:21:58Z</dcterms:created>
  <dcterms:modified xsi:type="dcterms:W3CDTF">2018-05-13T22:34:19Z</dcterms:modified>
  <dc:language>fr-FR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Personnalisé</vt:lpwstr>
  </property>
  <property fmtid="{D5CDD505-2E9C-101B-9397-08002B2CF9AE}" pid="9" name="ScaleCrop">
    <vt:bool>false</vt:bool>
  </property>
  <property fmtid="{D5CDD505-2E9C-101B-9397-08002B2CF9AE}" pid="10" name="ShareDoc">
    <vt:bool>false</vt:bool>
  </property>
  <property fmtid="{D5CDD505-2E9C-101B-9397-08002B2CF9AE}" pid="11" name="Slides">
    <vt:i4>12</vt:i4>
  </property>
</Properties>
</file>